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xml" ContentType="application/vnd.openxmlformats-officedocument.presentationml.slide+xml"/>
  <Override PartName="/ppt/slides/slide2.xml" ContentType="application/vnd.openxmlformats-officedocument.presentationml.slide+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3.xml" ContentType="application/vnd.openxmlformats-officedocument.presentationml.slideLayout+xml"/>
  <Override PartName="/ppt/slideLayouts/slideLayout2.xml" ContentType="application/vnd.openxmlformats-officedocument.presentationml.slideLayout+xml"/>
  <Override PartName="/ppt/slideLayouts/slideLayout1.xml" ContentType="application/vnd.openxmlformats-officedocument.presentationml.slideLayout+xml"/>
  <Override PartName="/ppt/slideMasters/slideMaster1.xml" ContentType="application/vnd.openxmlformats-officedocument.presentationml.slideMaster+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1.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59" r:id="rId3"/>
  </p:sldIdLst>
  <p:sldSz cx="6858000" cy="9144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880">
          <p15:clr>
            <a:srgbClr val="A4A3A4"/>
          </p15:clr>
        </p15:guide>
        <p15:guide id="2" pos="216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5B783"/>
    <a:srgbClr val="FFFF00"/>
    <a:srgbClr val="00A2D3"/>
    <a:srgbClr val="F2A900"/>
    <a:srgbClr val="009639"/>
    <a:srgbClr val="00FFFF"/>
    <a:srgbClr val="002F6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p:scale>
          <a:sx n="100" d="100"/>
          <a:sy n="100" d="100"/>
        </p:scale>
        <p:origin x="684" y="-996"/>
      </p:cViewPr>
      <p:guideLst>
        <p:guide orient="horz" pos="2880"/>
        <p:guide pos="216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customXml" Target="../customXml/item1.xml"/><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10" Type="http://schemas.openxmlformats.org/officeDocument/2006/relationships/customXml" Target="../customXml/item3.xml"/><Relationship Id="rId4" Type="http://schemas.openxmlformats.org/officeDocument/2006/relationships/presProps" Target="presProps.xml"/><Relationship Id="rId9" Type="http://schemas.openxmlformats.org/officeDocument/2006/relationships/customXml" Target="../customXml/item2.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14350" y="2840568"/>
            <a:ext cx="5829300" cy="1960033"/>
          </a:xfrm>
        </p:spPr>
        <p:txBody>
          <a:bodyPr/>
          <a:lstStyle/>
          <a:p>
            <a:r>
              <a:rPr lang="en-US" smtClean="0"/>
              <a:t>Click to edit Master title style</a:t>
            </a:r>
            <a:endParaRPr lang="en-GB"/>
          </a:p>
        </p:txBody>
      </p:sp>
      <p:sp>
        <p:nvSpPr>
          <p:cNvPr id="3" name="Subtitle 2"/>
          <p:cNvSpPr>
            <a:spLocks noGrp="1"/>
          </p:cNvSpPr>
          <p:nvPr>
            <p:ph type="subTitle" idx="1"/>
          </p:nvPr>
        </p:nvSpPr>
        <p:spPr>
          <a:xfrm>
            <a:off x="1028700" y="5181600"/>
            <a:ext cx="4800600" cy="23368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50750536-D0E3-421F-BD77-F45BC792879E}"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F415E-CB4C-4887-9FD6-DAEDCC71F2ED}" type="slidenum">
              <a:rPr lang="en-GB" smtClean="0"/>
              <a:t>‹#›</a:t>
            </a:fld>
            <a:endParaRPr lang="en-GB"/>
          </a:p>
        </p:txBody>
      </p:sp>
    </p:spTree>
    <p:extLst>
      <p:ext uri="{BB962C8B-B14F-4D97-AF65-F5344CB8AC3E}">
        <p14:creationId xmlns:p14="http://schemas.microsoft.com/office/powerpoint/2010/main" val="121985713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50536-D0E3-421F-BD77-F45BC792879E}"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F415E-CB4C-4887-9FD6-DAEDCC71F2ED}" type="slidenum">
              <a:rPr lang="en-GB" smtClean="0"/>
              <a:t>‹#›</a:t>
            </a:fld>
            <a:endParaRPr lang="en-GB"/>
          </a:p>
        </p:txBody>
      </p:sp>
    </p:spTree>
    <p:extLst>
      <p:ext uri="{BB962C8B-B14F-4D97-AF65-F5344CB8AC3E}">
        <p14:creationId xmlns:p14="http://schemas.microsoft.com/office/powerpoint/2010/main" val="5051743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3729037" y="488951"/>
            <a:ext cx="1157288" cy="10401300"/>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257175" y="488951"/>
            <a:ext cx="3357563" cy="104013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50536-D0E3-421F-BD77-F45BC792879E}"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F415E-CB4C-4887-9FD6-DAEDCC71F2ED}" type="slidenum">
              <a:rPr lang="en-GB" smtClean="0"/>
              <a:t>‹#›</a:t>
            </a:fld>
            <a:endParaRPr lang="en-GB"/>
          </a:p>
        </p:txBody>
      </p:sp>
    </p:spTree>
    <p:extLst>
      <p:ext uri="{BB962C8B-B14F-4D97-AF65-F5344CB8AC3E}">
        <p14:creationId xmlns:p14="http://schemas.microsoft.com/office/powerpoint/2010/main" val="3457506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50750536-D0E3-421F-BD77-F45BC792879E}"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F415E-CB4C-4887-9FD6-DAEDCC71F2ED}" type="slidenum">
              <a:rPr lang="en-GB" smtClean="0"/>
              <a:t>‹#›</a:t>
            </a:fld>
            <a:endParaRPr lang="en-GB"/>
          </a:p>
        </p:txBody>
      </p:sp>
    </p:spTree>
    <p:extLst>
      <p:ext uri="{BB962C8B-B14F-4D97-AF65-F5344CB8AC3E}">
        <p14:creationId xmlns:p14="http://schemas.microsoft.com/office/powerpoint/2010/main" val="189583195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1735" y="5875867"/>
            <a:ext cx="5829300" cy="1816100"/>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541735" y="3875618"/>
            <a:ext cx="5829300" cy="2000249"/>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50750536-D0E3-421F-BD77-F45BC792879E}" type="datetimeFigureOut">
              <a:rPr lang="en-GB" smtClean="0"/>
              <a:t>18/03/2019</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A18F415E-CB4C-4887-9FD6-DAEDCC71F2ED}" type="slidenum">
              <a:rPr lang="en-GB" smtClean="0"/>
              <a:t>‹#›</a:t>
            </a:fld>
            <a:endParaRPr lang="en-GB"/>
          </a:p>
        </p:txBody>
      </p:sp>
    </p:spTree>
    <p:extLst>
      <p:ext uri="{BB962C8B-B14F-4D97-AF65-F5344CB8AC3E}">
        <p14:creationId xmlns:p14="http://schemas.microsoft.com/office/powerpoint/2010/main" val="358306780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257175"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2628900" y="2844800"/>
            <a:ext cx="2257425" cy="804545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50750536-D0E3-421F-BD77-F45BC792879E}"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8F415E-CB4C-4887-9FD6-DAEDCC71F2ED}" type="slidenum">
              <a:rPr lang="en-GB" smtClean="0"/>
              <a:t>‹#›</a:t>
            </a:fld>
            <a:endParaRPr lang="en-GB"/>
          </a:p>
        </p:txBody>
      </p:sp>
    </p:spTree>
    <p:extLst>
      <p:ext uri="{BB962C8B-B14F-4D97-AF65-F5344CB8AC3E}">
        <p14:creationId xmlns:p14="http://schemas.microsoft.com/office/powerpoint/2010/main" val="1097833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6184"/>
            <a:ext cx="6172200" cy="1524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342900" y="2046817"/>
            <a:ext cx="303014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42900" y="2899833"/>
            <a:ext cx="303014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3483769" y="2046817"/>
            <a:ext cx="3031331" cy="853016"/>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3483769" y="2899833"/>
            <a:ext cx="3031331" cy="5268384"/>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50750536-D0E3-421F-BD77-F45BC792879E}" type="datetimeFigureOut">
              <a:rPr lang="en-GB" smtClean="0"/>
              <a:t>18/03/2019</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A18F415E-CB4C-4887-9FD6-DAEDCC71F2ED}" type="slidenum">
              <a:rPr lang="en-GB" smtClean="0"/>
              <a:t>‹#›</a:t>
            </a:fld>
            <a:endParaRPr lang="en-GB"/>
          </a:p>
        </p:txBody>
      </p:sp>
    </p:spTree>
    <p:extLst>
      <p:ext uri="{BB962C8B-B14F-4D97-AF65-F5344CB8AC3E}">
        <p14:creationId xmlns:p14="http://schemas.microsoft.com/office/powerpoint/2010/main" val="225257482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50750536-D0E3-421F-BD77-F45BC792879E}" type="datetimeFigureOut">
              <a:rPr lang="en-GB" smtClean="0"/>
              <a:t>18/03/2019</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A18F415E-CB4C-4887-9FD6-DAEDCC71F2ED}" type="slidenum">
              <a:rPr lang="en-GB" smtClean="0"/>
              <a:t>‹#›</a:t>
            </a:fld>
            <a:endParaRPr lang="en-GB"/>
          </a:p>
        </p:txBody>
      </p:sp>
    </p:spTree>
    <p:extLst>
      <p:ext uri="{BB962C8B-B14F-4D97-AF65-F5344CB8AC3E}">
        <p14:creationId xmlns:p14="http://schemas.microsoft.com/office/powerpoint/2010/main" val="52903100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0750536-D0E3-421F-BD77-F45BC792879E}" type="datetimeFigureOut">
              <a:rPr lang="en-GB" smtClean="0"/>
              <a:t>18/03/2019</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A18F415E-CB4C-4887-9FD6-DAEDCC71F2ED}" type="slidenum">
              <a:rPr lang="en-GB" smtClean="0"/>
              <a:t>‹#›</a:t>
            </a:fld>
            <a:endParaRPr lang="en-GB"/>
          </a:p>
        </p:txBody>
      </p:sp>
    </p:spTree>
    <p:extLst>
      <p:ext uri="{BB962C8B-B14F-4D97-AF65-F5344CB8AC3E}">
        <p14:creationId xmlns:p14="http://schemas.microsoft.com/office/powerpoint/2010/main" val="14455261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42900" y="364067"/>
            <a:ext cx="2256235" cy="154940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2681287" y="364067"/>
            <a:ext cx="3833813" cy="7804151"/>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342900" y="1913467"/>
            <a:ext cx="2256235" cy="6254751"/>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50536-D0E3-421F-BD77-F45BC792879E}"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8F415E-CB4C-4887-9FD6-DAEDCC71F2ED}" type="slidenum">
              <a:rPr lang="en-GB" smtClean="0"/>
              <a:t>‹#›</a:t>
            </a:fld>
            <a:endParaRPr lang="en-GB"/>
          </a:p>
        </p:txBody>
      </p:sp>
    </p:spTree>
    <p:extLst>
      <p:ext uri="{BB962C8B-B14F-4D97-AF65-F5344CB8AC3E}">
        <p14:creationId xmlns:p14="http://schemas.microsoft.com/office/powerpoint/2010/main" val="153076795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344216" y="6400800"/>
            <a:ext cx="4114800" cy="755651"/>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344216" y="817033"/>
            <a:ext cx="4114800" cy="54864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344216" y="7156451"/>
            <a:ext cx="4114800" cy="107314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50750536-D0E3-421F-BD77-F45BC792879E}" type="datetimeFigureOut">
              <a:rPr lang="en-GB" smtClean="0"/>
              <a:t>18/03/2019</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A18F415E-CB4C-4887-9FD6-DAEDCC71F2ED}" type="slidenum">
              <a:rPr lang="en-GB" smtClean="0"/>
              <a:t>‹#›</a:t>
            </a:fld>
            <a:endParaRPr lang="en-GB"/>
          </a:p>
        </p:txBody>
      </p:sp>
    </p:spTree>
    <p:extLst>
      <p:ext uri="{BB962C8B-B14F-4D97-AF65-F5344CB8AC3E}">
        <p14:creationId xmlns:p14="http://schemas.microsoft.com/office/powerpoint/2010/main" val="418270311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42900" y="366184"/>
            <a:ext cx="6172200" cy="1524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342900" y="2133601"/>
            <a:ext cx="6172200" cy="603461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342900" y="8475134"/>
            <a:ext cx="1600200" cy="486833"/>
          </a:xfrm>
          <a:prstGeom prst="rect">
            <a:avLst/>
          </a:prstGeom>
        </p:spPr>
        <p:txBody>
          <a:bodyPr vert="horz" lIns="91440" tIns="45720" rIns="91440" bIns="45720" rtlCol="0" anchor="ctr"/>
          <a:lstStyle>
            <a:lvl1pPr algn="l">
              <a:defRPr sz="1200">
                <a:solidFill>
                  <a:schemeClr val="tx1">
                    <a:tint val="75000"/>
                  </a:schemeClr>
                </a:solidFill>
              </a:defRPr>
            </a:lvl1pPr>
          </a:lstStyle>
          <a:p>
            <a:fld id="{50750536-D0E3-421F-BD77-F45BC792879E}" type="datetimeFigureOut">
              <a:rPr lang="en-GB" smtClean="0"/>
              <a:t>18/03/2019</a:t>
            </a:fld>
            <a:endParaRPr lang="en-GB"/>
          </a:p>
        </p:txBody>
      </p:sp>
      <p:sp>
        <p:nvSpPr>
          <p:cNvPr id="5" name="Footer Placeholder 4"/>
          <p:cNvSpPr>
            <a:spLocks noGrp="1"/>
          </p:cNvSpPr>
          <p:nvPr>
            <p:ph type="ftr" sz="quarter" idx="3"/>
          </p:nvPr>
        </p:nvSpPr>
        <p:spPr>
          <a:xfrm>
            <a:off x="2343150" y="8475134"/>
            <a:ext cx="2171700" cy="486833"/>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4914900" y="8475134"/>
            <a:ext cx="1600200" cy="486833"/>
          </a:xfrm>
          <a:prstGeom prst="rect">
            <a:avLst/>
          </a:prstGeom>
        </p:spPr>
        <p:txBody>
          <a:bodyPr vert="horz" lIns="91440" tIns="45720" rIns="91440" bIns="45720" rtlCol="0" anchor="ctr"/>
          <a:lstStyle>
            <a:lvl1pPr algn="r">
              <a:defRPr sz="1200">
                <a:solidFill>
                  <a:schemeClr val="tx1">
                    <a:tint val="75000"/>
                  </a:schemeClr>
                </a:solidFill>
              </a:defRPr>
            </a:lvl1pPr>
          </a:lstStyle>
          <a:p>
            <a:fld id="{A18F415E-CB4C-4887-9FD6-DAEDCC71F2ED}" type="slidenum">
              <a:rPr lang="en-GB" smtClean="0"/>
              <a:t>‹#›</a:t>
            </a:fld>
            <a:endParaRPr lang="en-GB"/>
          </a:p>
        </p:txBody>
      </p:sp>
    </p:spTree>
    <p:extLst>
      <p:ext uri="{BB962C8B-B14F-4D97-AF65-F5344CB8AC3E}">
        <p14:creationId xmlns:p14="http://schemas.microsoft.com/office/powerpoint/2010/main" val="356534466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hyperlink" Target="mailto:kentinfo.uk@kenteurope.com" TargetMode="External"/><Relationship Id="rId2" Type="http://schemas.openxmlformats.org/officeDocument/2006/relationships/image" Target="../media/image1.png"/><Relationship Id="rId1" Type="http://schemas.openxmlformats.org/officeDocument/2006/relationships/slideLayout" Target="../slideLayouts/slideLayout1.xml"/><Relationship Id="rId4" Type="http://schemas.openxmlformats.org/officeDocument/2006/relationships/image" Target="../media/image3.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220391" y="188370"/>
            <a:ext cx="6480720" cy="8784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bwMode="auto">
          <a:xfrm>
            <a:off x="188640" y="179512"/>
            <a:ext cx="6480720" cy="142875"/>
          </a:xfrm>
          <a:prstGeom prst="rect">
            <a:avLst/>
          </a:prstGeom>
          <a:solidFill>
            <a:srgbClr val="002F6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845" y="755576"/>
            <a:ext cx="1928307" cy="332716"/>
          </a:xfrm>
          <a:prstGeom prst="rect">
            <a:avLst/>
          </a:prstGeom>
        </p:spPr>
      </p:pic>
      <p:sp>
        <p:nvSpPr>
          <p:cNvPr id="7" name="Rectangle 6"/>
          <p:cNvSpPr/>
          <p:nvPr/>
        </p:nvSpPr>
        <p:spPr bwMode="auto">
          <a:xfrm>
            <a:off x="188640" y="322387"/>
            <a:ext cx="6480720" cy="142875"/>
          </a:xfrm>
          <a:prstGeom prst="rect">
            <a:avLst/>
          </a:prstGeom>
          <a:solidFill>
            <a:srgbClr val="C5B78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9" name="Rectangle 8"/>
          <p:cNvSpPr/>
          <p:nvPr/>
        </p:nvSpPr>
        <p:spPr bwMode="auto">
          <a:xfrm>
            <a:off x="188640" y="8821613"/>
            <a:ext cx="6480720" cy="142875"/>
          </a:xfrm>
          <a:prstGeom prst="rect">
            <a:avLst/>
          </a:prstGeom>
          <a:solidFill>
            <a:srgbClr val="002F6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8" name="Text Box 20"/>
          <p:cNvSpPr txBox="1">
            <a:spLocks noChangeArrowheads="1"/>
          </p:cNvSpPr>
          <p:nvPr/>
        </p:nvSpPr>
        <p:spPr bwMode="auto">
          <a:xfrm>
            <a:off x="672008" y="1388939"/>
            <a:ext cx="5181600" cy="461665"/>
          </a:xfrm>
          <a:prstGeom prst="rect">
            <a:avLst/>
          </a:prstGeom>
          <a:noFill/>
          <a:ln>
            <a:noFill/>
          </a:ln>
          <a:extLst/>
        </p:spPr>
        <p:txBody>
          <a:bodyPr>
            <a:spAutoFit/>
          </a:bodyPr>
          <a:lstStyle>
            <a:lvl1pPr>
              <a:defRPr sz="1100">
                <a:solidFill>
                  <a:schemeClr val="tx1"/>
                </a:solidFill>
                <a:latin typeface="Arial" charset="0"/>
                <a:ea typeface="ＭＳ Ｐゴシック" charset="0"/>
                <a:cs typeface="ＭＳ Ｐゴシック" charset="0"/>
              </a:defRPr>
            </a:lvl1pPr>
            <a:lvl2pPr marL="742950" indent="-285750">
              <a:defRPr sz="1100">
                <a:solidFill>
                  <a:schemeClr val="tx1"/>
                </a:solidFill>
                <a:latin typeface="Arial" charset="0"/>
                <a:ea typeface="ＭＳ Ｐゴシック" charset="0"/>
                <a:cs typeface="ＭＳ Ｐゴシック" charset="0"/>
              </a:defRPr>
            </a:lvl2pPr>
            <a:lvl3pPr marL="1143000" indent="-228600">
              <a:defRPr sz="1100">
                <a:solidFill>
                  <a:schemeClr val="tx1"/>
                </a:solidFill>
                <a:latin typeface="Arial" charset="0"/>
                <a:ea typeface="ＭＳ Ｐゴシック" charset="0"/>
                <a:cs typeface="ＭＳ Ｐゴシック" charset="0"/>
              </a:defRPr>
            </a:lvl3pPr>
            <a:lvl4pPr marL="1600200" indent="-228600">
              <a:defRPr sz="1100">
                <a:solidFill>
                  <a:schemeClr val="tx1"/>
                </a:solidFill>
                <a:latin typeface="Arial" charset="0"/>
                <a:ea typeface="ＭＳ Ｐゴシック" charset="0"/>
                <a:cs typeface="ＭＳ Ｐゴシック" charset="0"/>
              </a:defRPr>
            </a:lvl4pPr>
            <a:lvl5pPr marL="2057400" indent="-228600">
              <a:defRPr sz="1100">
                <a:solidFill>
                  <a:schemeClr val="tx1"/>
                </a:solidFill>
                <a:latin typeface="Arial" charset="0"/>
                <a:ea typeface="ＭＳ Ｐゴシック" charset="0"/>
                <a:cs typeface="ＭＳ Ｐゴシック" charset="0"/>
              </a:defRPr>
            </a:lvl5pPr>
            <a:lvl6pPr marL="2514600" indent="-228600" eaLnBrk="0" fontAlgn="base" hangingPunct="0">
              <a:spcBef>
                <a:spcPct val="0"/>
              </a:spcBef>
              <a:spcAft>
                <a:spcPct val="0"/>
              </a:spcAft>
              <a:defRPr sz="1100">
                <a:solidFill>
                  <a:schemeClr val="tx1"/>
                </a:solidFill>
                <a:latin typeface="Arial" charset="0"/>
                <a:ea typeface="ＭＳ Ｐゴシック" charset="0"/>
                <a:cs typeface="ＭＳ Ｐゴシック" charset="0"/>
              </a:defRPr>
            </a:lvl6pPr>
            <a:lvl7pPr marL="2971800" indent="-228600" eaLnBrk="0" fontAlgn="base" hangingPunct="0">
              <a:spcBef>
                <a:spcPct val="0"/>
              </a:spcBef>
              <a:spcAft>
                <a:spcPct val="0"/>
              </a:spcAft>
              <a:defRPr sz="1100">
                <a:solidFill>
                  <a:schemeClr val="tx1"/>
                </a:solidFill>
                <a:latin typeface="Arial" charset="0"/>
                <a:ea typeface="ＭＳ Ｐゴシック" charset="0"/>
                <a:cs typeface="ＭＳ Ｐゴシック" charset="0"/>
              </a:defRPr>
            </a:lvl7pPr>
            <a:lvl8pPr marL="3429000" indent="-228600" eaLnBrk="0" fontAlgn="base" hangingPunct="0">
              <a:spcBef>
                <a:spcPct val="0"/>
              </a:spcBef>
              <a:spcAft>
                <a:spcPct val="0"/>
              </a:spcAft>
              <a:defRPr sz="1100">
                <a:solidFill>
                  <a:schemeClr val="tx1"/>
                </a:solidFill>
                <a:latin typeface="Arial" charset="0"/>
                <a:ea typeface="ＭＳ Ｐゴシック" charset="0"/>
                <a:cs typeface="ＭＳ Ｐゴシック" charset="0"/>
              </a:defRPr>
            </a:lvl8pPr>
            <a:lvl9pPr marL="3886200" indent="-228600" eaLnBrk="0" fontAlgn="base" hangingPunct="0">
              <a:spcBef>
                <a:spcPct val="0"/>
              </a:spcBef>
              <a:spcAft>
                <a:spcPct val="0"/>
              </a:spcAft>
              <a:defRPr sz="1100">
                <a:solidFill>
                  <a:schemeClr val="tx1"/>
                </a:solidFill>
                <a:latin typeface="Arial" charset="0"/>
                <a:ea typeface="ＭＳ Ｐゴシック" charset="0"/>
                <a:cs typeface="ＭＳ Ｐゴシック" charset="0"/>
              </a:defRPr>
            </a:lvl9pPr>
          </a:lstStyle>
          <a:p>
            <a:pPr>
              <a:spcBef>
                <a:spcPct val="50000"/>
              </a:spcBef>
              <a:defRPr/>
            </a:pPr>
            <a:r>
              <a:rPr lang="en-US" sz="2400" b="1" spc="-80" dirty="0" smtClean="0"/>
              <a:t>Epoxy Primer</a:t>
            </a:r>
          </a:p>
        </p:txBody>
      </p:sp>
      <p:sp>
        <p:nvSpPr>
          <p:cNvPr id="2" name="TextBox 1"/>
          <p:cNvSpPr txBox="1"/>
          <p:nvPr/>
        </p:nvSpPr>
        <p:spPr>
          <a:xfrm>
            <a:off x="188640" y="286102"/>
            <a:ext cx="3384376" cy="215444"/>
          </a:xfrm>
          <a:prstGeom prst="rect">
            <a:avLst/>
          </a:prstGeom>
          <a:noFill/>
        </p:spPr>
        <p:txBody>
          <a:bodyPr wrap="square" rtlCol="0">
            <a:spAutoFit/>
          </a:bodyPr>
          <a:lstStyle/>
          <a:p>
            <a:r>
              <a:rPr lang="en-GB" sz="800" dirty="0" smtClean="0">
                <a:latin typeface="Arial" panose="020B0604020202020204" pitchFamily="34" charset="0"/>
                <a:cs typeface="Arial" panose="020B0604020202020204" pitchFamily="34" charset="0"/>
              </a:rPr>
              <a:t>Primers, Coatings &amp; Body Fillers</a:t>
            </a:r>
            <a:endParaRPr lang="en-GB" sz="800" dirty="0">
              <a:latin typeface="Arial" panose="020B0604020202020204" pitchFamily="34" charset="0"/>
              <a:cs typeface="Arial" panose="020B0604020202020204" pitchFamily="34" charset="0"/>
            </a:endParaRPr>
          </a:p>
        </p:txBody>
      </p:sp>
      <p:pic>
        <p:nvPicPr>
          <p:cNvPr id="34" name="Grafik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548680" y="1912958"/>
            <a:ext cx="2232248" cy="31833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Text Box 6"/>
          <p:cNvSpPr txBox="1">
            <a:spLocks noChangeArrowheads="1"/>
          </p:cNvSpPr>
          <p:nvPr/>
        </p:nvSpPr>
        <p:spPr bwMode="auto">
          <a:xfrm>
            <a:off x="692151" y="1903929"/>
            <a:ext cx="5537200" cy="3693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wrap="square">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dirty="0"/>
              <a:t>All purpose primer with excellent adhesion. Prevents corrosion from aluminium, anodised aluminium, sheet steel &amp; zinc coated steel.</a:t>
            </a:r>
            <a:endParaRPr lang="fr-FR" altLang="en-US" sz="900" dirty="0"/>
          </a:p>
        </p:txBody>
      </p:sp>
      <p:sp>
        <p:nvSpPr>
          <p:cNvPr id="16" name="Text Box 33"/>
          <p:cNvSpPr txBox="1">
            <a:spLocks noChangeArrowheads="1"/>
          </p:cNvSpPr>
          <p:nvPr/>
        </p:nvSpPr>
        <p:spPr bwMode="auto">
          <a:xfrm>
            <a:off x="692150" y="4932040"/>
            <a:ext cx="2770188" cy="138499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tabLst>
                <a:tab pos="2765425" algn="l"/>
              </a:tabLst>
              <a:defRPr sz="3200">
                <a:solidFill>
                  <a:schemeClr val="tx1"/>
                </a:solidFill>
                <a:latin typeface="Arial" pitchFamily="34" charset="0"/>
                <a:ea typeface="ＭＳ Ｐゴシック" pitchFamily="34" charset="-128"/>
              </a:defRPr>
            </a:lvl1pPr>
            <a:lvl2pPr marL="742950" indent="-285750">
              <a:spcBef>
                <a:spcPct val="20000"/>
              </a:spcBef>
              <a:buChar char="–"/>
              <a:tabLst>
                <a:tab pos="2765425" algn="l"/>
              </a:tabLst>
              <a:defRPr sz="2800">
                <a:solidFill>
                  <a:schemeClr val="tx1"/>
                </a:solidFill>
                <a:latin typeface="Arial" pitchFamily="34" charset="0"/>
                <a:ea typeface="ＭＳ Ｐゴシック" pitchFamily="34" charset="-128"/>
              </a:defRPr>
            </a:lvl2pPr>
            <a:lvl3pPr marL="1143000" indent="-228600">
              <a:spcBef>
                <a:spcPct val="20000"/>
              </a:spcBef>
              <a:buChar char="•"/>
              <a:tabLst>
                <a:tab pos="2765425" algn="l"/>
              </a:tabLst>
              <a:defRPr sz="2400">
                <a:solidFill>
                  <a:schemeClr val="tx1"/>
                </a:solidFill>
                <a:latin typeface="Arial" pitchFamily="34" charset="0"/>
                <a:ea typeface="ＭＳ Ｐゴシック" pitchFamily="34" charset="-128"/>
              </a:defRPr>
            </a:lvl3pPr>
            <a:lvl4pPr marL="1600200" indent="-228600">
              <a:spcBef>
                <a:spcPct val="20000"/>
              </a:spcBef>
              <a:buChar char="–"/>
              <a:tabLst>
                <a:tab pos="2765425" algn="l"/>
              </a:tabLst>
              <a:defRPr sz="2000">
                <a:solidFill>
                  <a:schemeClr val="tx1"/>
                </a:solidFill>
                <a:latin typeface="Arial" pitchFamily="34" charset="0"/>
                <a:ea typeface="ＭＳ Ｐゴシック" pitchFamily="34" charset="-128"/>
              </a:defRPr>
            </a:lvl4pPr>
            <a:lvl5pPr marL="2057400" indent="-228600">
              <a:spcBef>
                <a:spcPct val="20000"/>
              </a:spcBef>
              <a:buChar char="»"/>
              <a:tabLst>
                <a:tab pos="2765425"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tabLst>
                <a:tab pos="2765425"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tabLst>
                <a:tab pos="2765425"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tabLst>
                <a:tab pos="2765425"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tabLst>
                <a:tab pos="2765425" algn="l"/>
              </a:tabLst>
              <a:defRPr sz="2000">
                <a:solidFill>
                  <a:schemeClr val="tx1"/>
                </a:solidFill>
                <a:latin typeface="Arial" pitchFamily="34" charset="0"/>
                <a:ea typeface="ＭＳ Ｐゴシック" pitchFamily="34" charset="-128"/>
              </a:defRPr>
            </a:lvl9pPr>
          </a:lstStyle>
          <a:p>
            <a:pPr>
              <a:spcBef>
                <a:spcPct val="0"/>
              </a:spcBef>
              <a:buFontTx/>
              <a:buNone/>
            </a:pPr>
            <a:r>
              <a:rPr lang="nl-BE" altLang="en-US" sz="1200" b="1" dirty="0"/>
              <a:t>Features</a:t>
            </a:r>
            <a:endParaRPr lang="nl-BE" altLang="en-US" sz="900" b="1" dirty="0"/>
          </a:p>
          <a:p>
            <a:pPr>
              <a:spcBef>
                <a:spcPct val="0"/>
              </a:spcBef>
              <a:buFontTx/>
              <a:buNone/>
            </a:pPr>
            <a:endParaRPr lang="nl-BE" altLang="en-US" sz="900" dirty="0"/>
          </a:p>
          <a:p>
            <a:pPr>
              <a:spcBef>
                <a:spcPct val="0"/>
              </a:spcBef>
              <a:buFontTx/>
              <a:buNone/>
            </a:pPr>
            <a:r>
              <a:rPr lang="nl-BE" altLang="en-US" sz="900" dirty="0"/>
              <a:t>•</a:t>
            </a:r>
            <a:r>
              <a:rPr lang="en-US" altLang="en-US" sz="900" dirty="0"/>
              <a:t> Excellent adhesion and protection</a:t>
            </a:r>
          </a:p>
          <a:p>
            <a:pPr>
              <a:spcBef>
                <a:spcPct val="0"/>
              </a:spcBef>
              <a:buFontTx/>
              <a:buNone/>
            </a:pPr>
            <a:r>
              <a:rPr lang="en-US" altLang="en-US" sz="900" dirty="0"/>
              <a:t>• Quick drying time</a:t>
            </a:r>
          </a:p>
          <a:p>
            <a:pPr>
              <a:spcBef>
                <a:spcPct val="0"/>
              </a:spcBef>
              <a:buFontTx/>
              <a:buNone/>
            </a:pPr>
            <a:r>
              <a:rPr lang="en-US" altLang="en-US" sz="900" dirty="0"/>
              <a:t>• Good flow</a:t>
            </a:r>
          </a:p>
          <a:p>
            <a:pPr>
              <a:spcBef>
                <a:spcPct val="0"/>
              </a:spcBef>
              <a:buFontTx/>
              <a:buNone/>
            </a:pPr>
            <a:r>
              <a:rPr lang="en-US" altLang="en-US" sz="900" dirty="0"/>
              <a:t>• Compatible with leading paint systems</a:t>
            </a:r>
          </a:p>
          <a:p>
            <a:pPr>
              <a:spcBef>
                <a:spcPct val="0"/>
              </a:spcBef>
              <a:buFontTx/>
              <a:buNone/>
            </a:pPr>
            <a:r>
              <a:rPr lang="en-US" altLang="en-US" sz="900" dirty="0"/>
              <a:t>• </a:t>
            </a:r>
            <a:r>
              <a:rPr lang="en-US" altLang="en-US" sz="900" dirty="0" smtClean="0"/>
              <a:t>Wet-on-wet </a:t>
            </a:r>
            <a:r>
              <a:rPr lang="en-US" altLang="en-US" sz="900" dirty="0"/>
              <a:t>application possible</a:t>
            </a:r>
          </a:p>
          <a:p>
            <a:pPr>
              <a:spcBef>
                <a:spcPct val="0"/>
              </a:spcBef>
              <a:buFontTx/>
              <a:buNone/>
            </a:pPr>
            <a:r>
              <a:rPr lang="en-US" altLang="en-US" sz="900" dirty="0"/>
              <a:t>• 10 years shelf life (at </a:t>
            </a:r>
            <a:r>
              <a:rPr lang="en-US" altLang="en-US" sz="900" dirty="0" smtClean="0"/>
              <a:t>10-25</a:t>
            </a:r>
            <a:r>
              <a:rPr lang="en-US" altLang="en-US" sz="900" baseline="30000" dirty="0" smtClean="0"/>
              <a:t>O</a:t>
            </a:r>
            <a:r>
              <a:rPr lang="en-US" altLang="en-US" sz="900" dirty="0" smtClean="0"/>
              <a:t>C, </a:t>
            </a:r>
            <a:r>
              <a:rPr lang="en-US" altLang="en-US" sz="900" dirty="0"/>
              <a:t>max 60% humidity)</a:t>
            </a:r>
            <a:endParaRPr lang="nl-BE" altLang="en-US" sz="900" dirty="0"/>
          </a:p>
        </p:txBody>
      </p:sp>
      <p:sp>
        <p:nvSpPr>
          <p:cNvPr id="21" name="Text Box 35"/>
          <p:cNvSpPr txBox="1">
            <a:spLocks noChangeArrowheads="1"/>
          </p:cNvSpPr>
          <p:nvPr/>
        </p:nvSpPr>
        <p:spPr bwMode="auto">
          <a:xfrm>
            <a:off x="3581400" y="4932040"/>
            <a:ext cx="3048000" cy="1246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0">
                <a:solidFill>
                  <a:srgbClr val="000000"/>
                </a:solidFill>
                <a:miter lim="800000"/>
                <a:headEnd/>
                <a:tailEnd/>
              </a14:hiddenLine>
            </a:ext>
          </a:extLst>
        </p:spPr>
        <p:txBody>
          <a:bodyPr lIns="108000">
            <a:spAutoFit/>
          </a:bodyPr>
          <a:lstStyle>
            <a:lvl1pPr>
              <a:spcBef>
                <a:spcPct val="20000"/>
              </a:spcBef>
              <a:buChar char="•"/>
              <a:tabLst>
                <a:tab pos="2765425" algn="l"/>
              </a:tabLst>
              <a:defRPr sz="3200">
                <a:solidFill>
                  <a:schemeClr val="tx1"/>
                </a:solidFill>
                <a:latin typeface="Arial" pitchFamily="34" charset="0"/>
                <a:ea typeface="ＭＳ Ｐゴシック" pitchFamily="34" charset="-128"/>
              </a:defRPr>
            </a:lvl1pPr>
            <a:lvl2pPr marL="742950" indent="-285750">
              <a:spcBef>
                <a:spcPct val="20000"/>
              </a:spcBef>
              <a:buChar char="–"/>
              <a:tabLst>
                <a:tab pos="2765425" algn="l"/>
              </a:tabLst>
              <a:defRPr sz="2800">
                <a:solidFill>
                  <a:schemeClr val="tx1"/>
                </a:solidFill>
                <a:latin typeface="Arial" pitchFamily="34" charset="0"/>
                <a:ea typeface="ＭＳ Ｐゴシック" pitchFamily="34" charset="-128"/>
              </a:defRPr>
            </a:lvl2pPr>
            <a:lvl3pPr marL="1143000" indent="-228600">
              <a:spcBef>
                <a:spcPct val="20000"/>
              </a:spcBef>
              <a:buChar char="•"/>
              <a:tabLst>
                <a:tab pos="2765425" algn="l"/>
              </a:tabLst>
              <a:defRPr sz="2400">
                <a:solidFill>
                  <a:schemeClr val="tx1"/>
                </a:solidFill>
                <a:latin typeface="Arial" pitchFamily="34" charset="0"/>
                <a:ea typeface="ＭＳ Ｐゴシック" pitchFamily="34" charset="-128"/>
              </a:defRPr>
            </a:lvl3pPr>
            <a:lvl4pPr marL="1600200" indent="-228600">
              <a:spcBef>
                <a:spcPct val="20000"/>
              </a:spcBef>
              <a:buChar char="–"/>
              <a:tabLst>
                <a:tab pos="2765425" algn="l"/>
              </a:tabLst>
              <a:defRPr sz="2000">
                <a:solidFill>
                  <a:schemeClr val="tx1"/>
                </a:solidFill>
                <a:latin typeface="Arial" pitchFamily="34" charset="0"/>
                <a:ea typeface="ＭＳ Ｐゴシック" pitchFamily="34" charset="-128"/>
              </a:defRPr>
            </a:lvl4pPr>
            <a:lvl5pPr marL="2057400" indent="-228600">
              <a:spcBef>
                <a:spcPct val="20000"/>
              </a:spcBef>
              <a:buChar char="»"/>
              <a:tabLst>
                <a:tab pos="2765425"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tabLst>
                <a:tab pos="2765425"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tabLst>
                <a:tab pos="2765425"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tabLst>
                <a:tab pos="2765425"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tabLst>
                <a:tab pos="2765425" algn="l"/>
              </a:tabLst>
              <a:defRPr sz="2000">
                <a:solidFill>
                  <a:schemeClr val="tx1"/>
                </a:solidFill>
                <a:latin typeface="Arial" pitchFamily="34" charset="0"/>
                <a:ea typeface="ＭＳ Ｐゴシック" pitchFamily="34" charset="-128"/>
              </a:defRPr>
            </a:lvl9pPr>
          </a:lstStyle>
          <a:p>
            <a:pPr>
              <a:spcBef>
                <a:spcPct val="0"/>
              </a:spcBef>
              <a:buFontTx/>
              <a:buNone/>
            </a:pPr>
            <a:r>
              <a:rPr lang="nl-BE" altLang="en-US" sz="1200" b="1" dirty="0"/>
              <a:t>Benefits</a:t>
            </a:r>
            <a:endParaRPr lang="nl-BE" altLang="en-US" sz="900" b="1" dirty="0"/>
          </a:p>
          <a:p>
            <a:pPr>
              <a:spcBef>
                <a:spcPct val="0"/>
              </a:spcBef>
              <a:buFontTx/>
              <a:buNone/>
            </a:pPr>
            <a:endParaRPr lang="en-US" altLang="en-US" sz="900" dirty="0"/>
          </a:p>
          <a:p>
            <a:pPr>
              <a:spcBef>
                <a:spcPct val="0"/>
              </a:spcBef>
              <a:buFontTx/>
              <a:buNone/>
            </a:pPr>
            <a:r>
              <a:rPr lang="en-US" altLang="en-US" sz="900" dirty="0"/>
              <a:t>• Product will not run and will prevents corrosion	</a:t>
            </a:r>
          </a:p>
          <a:p>
            <a:pPr>
              <a:spcBef>
                <a:spcPct val="0"/>
              </a:spcBef>
              <a:buFontTx/>
              <a:buNone/>
            </a:pPr>
            <a:r>
              <a:rPr lang="en-US" altLang="en-US" sz="900" dirty="0"/>
              <a:t>• </a:t>
            </a:r>
            <a:r>
              <a:rPr lang="en-US" altLang="en-US" sz="900" dirty="0" err="1"/>
              <a:t>Overpaintable</a:t>
            </a:r>
            <a:r>
              <a:rPr lang="en-US" altLang="en-US" sz="900" dirty="0"/>
              <a:t> after 12-15 minutes (@ 20 degree)</a:t>
            </a:r>
          </a:p>
          <a:p>
            <a:pPr>
              <a:spcBef>
                <a:spcPct val="0"/>
              </a:spcBef>
              <a:buFontTx/>
              <a:buNone/>
            </a:pPr>
            <a:r>
              <a:rPr lang="en-US" altLang="en-US" sz="900" dirty="0"/>
              <a:t>• Smooth finish</a:t>
            </a:r>
          </a:p>
          <a:p>
            <a:pPr>
              <a:spcBef>
                <a:spcPct val="0"/>
              </a:spcBef>
              <a:buFontTx/>
              <a:buNone/>
            </a:pPr>
            <a:r>
              <a:rPr lang="en-US" altLang="en-US" sz="900" dirty="0"/>
              <a:t>• No comebacks</a:t>
            </a:r>
          </a:p>
          <a:p>
            <a:pPr>
              <a:spcBef>
                <a:spcPct val="0"/>
              </a:spcBef>
              <a:buFontTx/>
              <a:buNone/>
            </a:pPr>
            <a:r>
              <a:rPr lang="en-US" altLang="en-US" sz="900" dirty="0"/>
              <a:t>• Time saving</a:t>
            </a:r>
          </a:p>
          <a:p>
            <a:pPr>
              <a:spcBef>
                <a:spcPct val="0"/>
              </a:spcBef>
              <a:buFontTx/>
              <a:buNone/>
            </a:pPr>
            <a:r>
              <a:rPr lang="en-US" altLang="en-US" sz="900" dirty="0"/>
              <a:t>• Long storage life</a:t>
            </a:r>
            <a:endParaRPr lang="nl-BE" altLang="en-US" sz="900" dirty="0"/>
          </a:p>
        </p:txBody>
      </p:sp>
      <p:sp>
        <p:nvSpPr>
          <p:cNvPr id="22" name="Text Box 36"/>
          <p:cNvSpPr txBox="1">
            <a:spLocks noChangeArrowheads="1"/>
          </p:cNvSpPr>
          <p:nvPr/>
        </p:nvSpPr>
        <p:spPr bwMode="auto">
          <a:xfrm>
            <a:off x="762000" y="6481589"/>
            <a:ext cx="2819400" cy="235426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fr-BE" altLang="en-US" sz="1200" b="1" dirty="0"/>
              <a:t>Application</a:t>
            </a:r>
            <a:endParaRPr lang="en-US" altLang="en-US" sz="900" dirty="0"/>
          </a:p>
          <a:p>
            <a:pPr>
              <a:spcBef>
                <a:spcPct val="0"/>
              </a:spcBef>
              <a:buFontTx/>
              <a:buNone/>
            </a:pPr>
            <a:endParaRPr lang="en-US" altLang="en-US" sz="900" dirty="0"/>
          </a:p>
          <a:p>
            <a:pPr>
              <a:spcBef>
                <a:spcPct val="0"/>
              </a:spcBef>
              <a:buFontTx/>
              <a:buNone/>
            </a:pPr>
            <a:r>
              <a:rPr lang="en-US" altLang="en-US" sz="900" dirty="0"/>
              <a:t>Epoxy Primer is a 1-K primer that provides excellent adhesion and protects from corrosion. Due to its quick drying time it is ideal for spot repairs and refinishing parts. It is also weldable and you can apply putty on the primer.</a:t>
            </a:r>
          </a:p>
          <a:p>
            <a:pPr>
              <a:spcBef>
                <a:spcPct val="0"/>
              </a:spcBef>
              <a:buFontTx/>
              <a:buNone/>
            </a:pPr>
            <a:r>
              <a:rPr lang="en-US" altLang="en-US" sz="900" dirty="0"/>
              <a:t>This primer is drying fast with a good flow and can be applied wet-on-wet. It provides a good </a:t>
            </a:r>
            <a:r>
              <a:rPr lang="en-US" altLang="en-US" sz="900" dirty="0" smtClean="0"/>
              <a:t>insulation </a:t>
            </a:r>
            <a:r>
              <a:rPr lang="en-US" altLang="en-US" sz="900" dirty="0"/>
              <a:t>against moisture and it is compatible with water-based and solvent-based products. </a:t>
            </a:r>
          </a:p>
          <a:p>
            <a:pPr>
              <a:spcBef>
                <a:spcPct val="0"/>
              </a:spcBef>
              <a:buFontTx/>
              <a:buNone/>
            </a:pPr>
            <a:r>
              <a:rPr lang="en-US" altLang="en-US" sz="900" dirty="0"/>
              <a:t>Applicable on aluminium, anodised aluminium, sheet steel, zinc coated steel, blank metal, glass fiber and plastic substrates (</a:t>
            </a:r>
            <a:r>
              <a:rPr lang="en-US" altLang="en-US" sz="900" dirty="0" smtClean="0"/>
              <a:t>plastic </a:t>
            </a:r>
            <a:r>
              <a:rPr lang="en-US" altLang="en-US" sz="900" dirty="0"/>
              <a:t>primer recommended!).</a:t>
            </a:r>
          </a:p>
          <a:p>
            <a:pPr>
              <a:spcBef>
                <a:spcPct val="0"/>
              </a:spcBef>
              <a:buFontTx/>
              <a:buNone/>
            </a:pPr>
            <a:endParaRPr lang="fr-FR" altLang="en-US" sz="900" dirty="0">
              <a:solidFill>
                <a:srgbClr val="000000"/>
              </a:solidFill>
            </a:endParaRPr>
          </a:p>
        </p:txBody>
      </p:sp>
      <p:sp>
        <p:nvSpPr>
          <p:cNvPr id="23" name="Text Box 37"/>
          <p:cNvSpPr txBox="1">
            <a:spLocks noChangeArrowheads="1"/>
          </p:cNvSpPr>
          <p:nvPr/>
        </p:nvSpPr>
        <p:spPr bwMode="auto">
          <a:xfrm>
            <a:off x="3581400" y="6481589"/>
            <a:ext cx="2943225" cy="20780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266700" indent="-266700">
              <a:defRPr sz="2400">
                <a:solidFill>
                  <a:schemeClr val="tx1"/>
                </a:solidFill>
                <a:latin typeface="Arial" pitchFamily="34" charset="0"/>
                <a:ea typeface="ＭＳ Ｐゴシック" pitchFamily="34" charset="-128"/>
              </a:defRPr>
            </a:lvl1pPr>
            <a:lvl2pPr marL="1084263" indent="-457200">
              <a:defRPr sz="2400">
                <a:solidFill>
                  <a:schemeClr val="tx1"/>
                </a:solidFill>
                <a:latin typeface="Arial" pitchFamily="34" charset="0"/>
                <a:ea typeface="ＭＳ Ｐゴシック" pitchFamily="34" charset="-128"/>
              </a:defRPr>
            </a:lvl2pPr>
            <a:lvl3pPr marL="1720850" indent="-457200">
              <a:defRPr sz="2400">
                <a:solidFill>
                  <a:schemeClr val="tx1"/>
                </a:solidFill>
                <a:latin typeface="Arial" pitchFamily="34" charset="0"/>
                <a:ea typeface="ＭＳ Ｐゴシック" pitchFamily="34" charset="-128"/>
              </a:defRPr>
            </a:lvl3pPr>
            <a:lvl4pPr marL="2357438" indent="-457200">
              <a:defRPr sz="2400">
                <a:solidFill>
                  <a:schemeClr val="tx1"/>
                </a:solidFill>
                <a:latin typeface="Arial" pitchFamily="34" charset="0"/>
                <a:ea typeface="ＭＳ Ｐゴシック" pitchFamily="34" charset="-128"/>
              </a:defRPr>
            </a:lvl4pPr>
            <a:lvl5pPr marL="2994025" indent="-457200">
              <a:defRPr sz="2400">
                <a:solidFill>
                  <a:schemeClr val="tx1"/>
                </a:solidFill>
                <a:latin typeface="Arial" pitchFamily="34" charset="0"/>
                <a:ea typeface="ＭＳ Ｐゴシック" pitchFamily="34" charset="-128"/>
              </a:defRPr>
            </a:lvl5pPr>
            <a:lvl6pPr marL="3451225" indent="-457200" eaLnBrk="0" fontAlgn="base" hangingPunct="0">
              <a:spcBef>
                <a:spcPct val="0"/>
              </a:spcBef>
              <a:spcAft>
                <a:spcPct val="0"/>
              </a:spcAft>
              <a:defRPr sz="2400">
                <a:solidFill>
                  <a:schemeClr val="tx1"/>
                </a:solidFill>
                <a:latin typeface="Arial" pitchFamily="34" charset="0"/>
                <a:ea typeface="ＭＳ Ｐゴシック" pitchFamily="34" charset="-128"/>
              </a:defRPr>
            </a:lvl6pPr>
            <a:lvl7pPr marL="3908425" indent="-457200" eaLnBrk="0" fontAlgn="base" hangingPunct="0">
              <a:spcBef>
                <a:spcPct val="0"/>
              </a:spcBef>
              <a:spcAft>
                <a:spcPct val="0"/>
              </a:spcAft>
              <a:defRPr sz="2400">
                <a:solidFill>
                  <a:schemeClr val="tx1"/>
                </a:solidFill>
                <a:latin typeface="Arial" pitchFamily="34" charset="0"/>
                <a:ea typeface="ＭＳ Ｐゴシック" pitchFamily="34" charset="-128"/>
              </a:defRPr>
            </a:lvl7pPr>
            <a:lvl8pPr marL="4365625" indent="-457200" eaLnBrk="0" fontAlgn="base" hangingPunct="0">
              <a:spcBef>
                <a:spcPct val="0"/>
              </a:spcBef>
              <a:spcAft>
                <a:spcPct val="0"/>
              </a:spcAft>
              <a:defRPr sz="2400">
                <a:solidFill>
                  <a:schemeClr val="tx1"/>
                </a:solidFill>
                <a:latin typeface="Arial" pitchFamily="34" charset="0"/>
                <a:ea typeface="ＭＳ Ｐゴシック" pitchFamily="34" charset="-128"/>
              </a:defRPr>
            </a:lvl8pPr>
            <a:lvl9pPr marL="4822825" indent="-457200" eaLnBrk="0" fontAlgn="base" hangingPunct="0">
              <a:spcBef>
                <a:spcPct val="0"/>
              </a:spcBef>
              <a:spcAft>
                <a:spcPct val="0"/>
              </a:spcAft>
              <a:defRPr sz="2400">
                <a:solidFill>
                  <a:schemeClr val="tx1"/>
                </a:solidFill>
                <a:latin typeface="Arial" pitchFamily="34" charset="0"/>
                <a:ea typeface="ＭＳ Ｐゴシック" pitchFamily="34" charset="-128"/>
              </a:defRPr>
            </a:lvl9pPr>
          </a:lstStyle>
          <a:p>
            <a:r>
              <a:rPr lang="fr-BE" altLang="en-US" sz="1200" b="1" dirty="0"/>
              <a:t>Instructions</a:t>
            </a:r>
          </a:p>
          <a:p>
            <a:endParaRPr lang="en-US" altLang="en-US" sz="900" dirty="0"/>
          </a:p>
          <a:p>
            <a:pPr>
              <a:buFontTx/>
              <a:buAutoNum type="arabicPeriod"/>
            </a:pPr>
            <a:r>
              <a:rPr lang="en-US" altLang="en-US" sz="900" dirty="0"/>
              <a:t>Remove rust, dirt, grease, dust and other contaminants.</a:t>
            </a:r>
          </a:p>
          <a:p>
            <a:pPr>
              <a:buFontTx/>
              <a:buAutoNum type="arabicPeriod"/>
            </a:pPr>
            <a:r>
              <a:rPr lang="en-US" altLang="en-US" sz="900" dirty="0"/>
              <a:t>The surface must be clean and dry.</a:t>
            </a:r>
          </a:p>
          <a:p>
            <a:pPr>
              <a:buFontTx/>
              <a:buAutoNum type="arabicPeriod"/>
            </a:pPr>
            <a:r>
              <a:rPr lang="en-US" altLang="en-US" sz="900" dirty="0"/>
              <a:t>Shake vigorously until mixing ball breaks loose. Then shake for two minutes more. </a:t>
            </a:r>
          </a:p>
          <a:p>
            <a:pPr>
              <a:buFontTx/>
              <a:buAutoNum type="arabicPeriod"/>
            </a:pPr>
            <a:r>
              <a:rPr lang="en-US" altLang="en-US" sz="900" dirty="0"/>
              <a:t>Hold can approx. 20-25 cm from surface and spray with sweeping motion several thin layers.</a:t>
            </a:r>
          </a:p>
          <a:p>
            <a:pPr>
              <a:buFontTx/>
              <a:buAutoNum type="arabicPeriod"/>
            </a:pPr>
            <a:r>
              <a:rPr lang="en-US" altLang="en-US" sz="900" dirty="0"/>
              <a:t>After spraying, turn can upside down and spray to clean valve.</a:t>
            </a:r>
          </a:p>
          <a:p>
            <a:pPr>
              <a:buFontTx/>
              <a:buAutoNum type="arabicPeriod"/>
            </a:pPr>
            <a:r>
              <a:rPr lang="en-US" altLang="en-US" sz="900" dirty="0" smtClean="0"/>
              <a:t>Over paintable </a:t>
            </a:r>
            <a:r>
              <a:rPr lang="en-US" altLang="en-US" sz="900" dirty="0"/>
              <a:t>after 12-15 min. at 20 degree;      8-10 min. using IR.</a:t>
            </a:r>
          </a:p>
          <a:p>
            <a:pPr>
              <a:buFontTx/>
              <a:buAutoNum type="arabicPeriod"/>
            </a:pPr>
            <a:endParaRPr lang="fr-FR" altLang="en-US" sz="900" dirty="0"/>
          </a:p>
        </p:txBody>
      </p:sp>
      <p:sp>
        <p:nvSpPr>
          <p:cNvPr id="24" name="Text Box 32"/>
          <p:cNvSpPr txBox="1">
            <a:spLocks noChangeArrowheads="1"/>
          </p:cNvSpPr>
          <p:nvPr/>
        </p:nvSpPr>
        <p:spPr bwMode="auto">
          <a:xfrm>
            <a:off x="2205038" y="4089400"/>
            <a:ext cx="2514600" cy="23083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dirty="0">
                <a:cs typeface="Arial" panose="020B0604020202020204" pitchFamily="34" charset="0"/>
              </a:rPr>
              <a:t>P/N: </a:t>
            </a:r>
            <a:r>
              <a:rPr lang="en-US" altLang="en-US" sz="900" dirty="0" smtClean="0">
                <a:cs typeface="Arial" panose="020B0604020202020204" pitchFamily="34" charset="0"/>
              </a:rPr>
              <a:t>86375 </a:t>
            </a:r>
            <a:r>
              <a:rPr lang="en-US" altLang="en-US" sz="900" dirty="0">
                <a:cs typeface="Arial" panose="020B0604020202020204" pitchFamily="34" charset="0"/>
              </a:rPr>
              <a:t>– Epoxy Primer – 500 ml</a:t>
            </a:r>
          </a:p>
        </p:txBody>
      </p:sp>
    </p:spTree>
    <p:extLst>
      <p:ext uri="{BB962C8B-B14F-4D97-AF65-F5344CB8AC3E}">
        <p14:creationId xmlns:p14="http://schemas.microsoft.com/office/powerpoint/2010/main" val="249812569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88640" y="179512"/>
            <a:ext cx="6480720" cy="8784976"/>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 name="Rectangle 4"/>
          <p:cNvSpPr/>
          <p:nvPr/>
        </p:nvSpPr>
        <p:spPr bwMode="auto">
          <a:xfrm>
            <a:off x="188640" y="179512"/>
            <a:ext cx="6480720" cy="142875"/>
          </a:xfrm>
          <a:prstGeom prst="rect">
            <a:avLst/>
          </a:prstGeom>
          <a:solidFill>
            <a:srgbClr val="002F6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464845" y="755576"/>
            <a:ext cx="1928307" cy="332716"/>
          </a:xfrm>
          <a:prstGeom prst="rect">
            <a:avLst/>
          </a:prstGeom>
        </p:spPr>
      </p:pic>
      <p:sp>
        <p:nvSpPr>
          <p:cNvPr id="7" name="Rectangle 6"/>
          <p:cNvSpPr/>
          <p:nvPr/>
        </p:nvSpPr>
        <p:spPr bwMode="auto">
          <a:xfrm>
            <a:off x="188640" y="322387"/>
            <a:ext cx="6480720" cy="142875"/>
          </a:xfrm>
          <a:prstGeom prst="rect">
            <a:avLst/>
          </a:prstGeom>
          <a:solidFill>
            <a:srgbClr val="C5B783"/>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9" name="Rectangle 8"/>
          <p:cNvSpPr/>
          <p:nvPr/>
        </p:nvSpPr>
        <p:spPr bwMode="auto">
          <a:xfrm>
            <a:off x="188640" y="8821613"/>
            <a:ext cx="6480720" cy="142875"/>
          </a:xfrm>
          <a:prstGeom prst="rect">
            <a:avLst/>
          </a:prstGeom>
          <a:solidFill>
            <a:srgbClr val="002F6C"/>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dirty="0">
              <a:ln>
                <a:noFill/>
              </a:ln>
              <a:solidFill>
                <a:srgbClr val="000000"/>
              </a:solidFill>
              <a:effectLst/>
              <a:latin typeface="Arial" charset="0"/>
              <a:ea typeface="ＭＳ Ｐゴシック" charset="0"/>
              <a:cs typeface="ＭＳ Ｐゴシック" charset="0"/>
            </a:endParaRPr>
          </a:p>
        </p:txBody>
      </p:sp>
      <p:sp>
        <p:nvSpPr>
          <p:cNvPr id="18" name="Rectangle 94"/>
          <p:cNvSpPr>
            <a:spLocks noChangeArrowheads="1"/>
          </p:cNvSpPr>
          <p:nvPr/>
        </p:nvSpPr>
        <p:spPr bwMode="auto">
          <a:xfrm>
            <a:off x="442516" y="8138864"/>
            <a:ext cx="5930900" cy="60960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12700">
                <a:solidFill>
                  <a:schemeClr val="bg2"/>
                </a:solidFill>
                <a:miter lim="800000"/>
                <a:headEnd/>
                <a:tailEnd/>
              </a14:hiddenLine>
            </a:ext>
          </a:extLst>
        </p:spPr>
        <p:txBody>
          <a:bodyPr wrap="none" anchor="ct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800" b="1" dirty="0"/>
              <a:t>KENT (United Kingdom) Ltd, Forsyth House, Pitreavie </a:t>
            </a:r>
            <a:r>
              <a:rPr lang="en-US" altLang="en-US" sz="800" b="1" dirty="0" smtClean="0"/>
              <a:t>Drive, </a:t>
            </a:r>
            <a:r>
              <a:rPr lang="en-US" altLang="en-US" sz="800" b="1" dirty="0"/>
              <a:t>Pitreavie Business Park, </a:t>
            </a:r>
            <a:r>
              <a:rPr lang="en-US" altLang="en-US" sz="800" b="1" dirty="0" smtClean="0"/>
              <a:t>Dunfermline, Fife, </a:t>
            </a:r>
            <a:r>
              <a:rPr lang="en-US" altLang="en-US" sz="800" b="1" dirty="0"/>
              <a:t>KY11 </a:t>
            </a:r>
            <a:r>
              <a:rPr lang="en-US" altLang="en-US" sz="800" b="1" dirty="0" smtClean="0"/>
              <a:t>8US</a:t>
            </a:r>
          </a:p>
          <a:p>
            <a:pPr>
              <a:spcBef>
                <a:spcPct val="0"/>
              </a:spcBef>
              <a:buFontTx/>
              <a:buNone/>
            </a:pPr>
            <a:r>
              <a:rPr lang="en-US" altLang="en-US" sz="800" b="1" dirty="0" smtClean="0"/>
              <a:t>Tel </a:t>
            </a:r>
            <a:r>
              <a:rPr lang="en-US" altLang="en-US" sz="800" b="1" dirty="0"/>
              <a:t>: </a:t>
            </a:r>
            <a:r>
              <a:rPr lang="en-US" altLang="en-US" sz="800" dirty="0"/>
              <a:t>0800 136925 </a:t>
            </a:r>
            <a:r>
              <a:rPr lang="en-US" altLang="en-US" sz="800" dirty="0" smtClean="0"/>
              <a:t>or </a:t>
            </a:r>
            <a:r>
              <a:rPr lang="en-US" altLang="en-US" sz="800" dirty="0"/>
              <a:t>01383 723344 between 08:30-17:30 </a:t>
            </a:r>
            <a:r>
              <a:rPr lang="en-US" altLang="en-US" sz="800" dirty="0" smtClean="0"/>
              <a:t>Monday-Thursday</a:t>
            </a:r>
            <a:r>
              <a:rPr lang="en-US" altLang="en-US" sz="800" dirty="0"/>
              <a:t>, 09:00-15:00 on </a:t>
            </a:r>
            <a:r>
              <a:rPr lang="en-US" altLang="en-US" sz="800" dirty="0" smtClean="0"/>
              <a:t>Fridays. </a:t>
            </a:r>
          </a:p>
          <a:p>
            <a:pPr>
              <a:spcBef>
                <a:spcPct val="0"/>
              </a:spcBef>
              <a:buFontTx/>
              <a:buNone/>
            </a:pPr>
            <a:r>
              <a:rPr lang="en-US" altLang="en-US" sz="800" dirty="0" smtClean="0"/>
              <a:t>For </a:t>
            </a:r>
            <a:r>
              <a:rPr lang="en-US" altLang="en-US" sz="800" dirty="0"/>
              <a:t>out of hours queries please </a:t>
            </a:r>
            <a:r>
              <a:rPr lang="en-US" altLang="en-US" sz="800" b="1" dirty="0"/>
              <a:t>Fax</a:t>
            </a:r>
            <a:r>
              <a:rPr lang="en-US" altLang="en-US" sz="800" dirty="0"/>
              <a:t> us on 01383 </a:t>
            </a:r>
            <a:r>
              <a:rPr lang="en-US" altLang="en-US" sz="800" dirty="0" smtClean="0"/>
              <a:t>735829 </a:t>
            </a:r>
            <a:r>
              <a:rPr lang="en-US" altLang="en-US" sz="800" dirty="0"/>
              <a:t>or </a:t>
            </a:r>
            <a:r>
              <a:rPr lang="en-US" altLang="en-US" sz="800" b="1" dirty="0"/>
              <a:t>Email:</a:t>
            </a:r>
            <a:r>
              <a:rPr lang="en-US" altLang="en-US" sz="800" dirty="0"/>
              <a:t> </a:t>
            </a:r>
            <a:r>
              <a:rPr lang="en-US" altLang="en-US" sz="800" dirty="0" smtClean="0">
                <a:hlinkClick r:id="rId3"/>
              </a:rPr>
              <a:t>kentinfo.uk@kenteurope.com</a:t>
            </a:r>
            <a:r>
              <a:rPr lang="en-US" altLang="en-US" sz="800" dirty="0" smtClean="0"/>
              <a:t> </a:t>
            </a:r>
            <a:endParaRPr lang="en-GB" altLang="en-US" sz="800" dirty="0"/>
          </a:p>
        </p:txBody>
      </p:sp>
      <p:grpSp>
        <p:nvGrpSpPr>
          <p:cNvPr id="19" name="Group 95"/>
          <p:cNvGrpSpPr>
            <a:grpSpLocks/>
          </p:cNvGrpSpPr>
          <p:nvPr/>
        </p:nvGrpSpPr>
        <p:grpSpPr bwMode="auto">
          <a:xfrm>
            <a:off x="371896" y="7050860"/>
            <a:ext cx="6226176" cy="1016001"/>
            <a:chOff x="357" y="4750"/>
            <a:chExt cx="3922" cy="640"/>
          </a:xfrm>
        </p:grpSpPr>
        <p:sp>
          <p:nvSpPr>
            <p:cNvPr id="20" name="Text Box 96"/>
            <p:cNvSpPr txBox="1">
              <a:spLocks noChangeArrowheads="1"/>
            </p:cNvSpPr>
            <p:nvPr/>
          </p:nvSpPr>
          <p:spPr bwMode="auto">
            <a:xfrm>
              <a:off x="2850" y="4799"/>
              <a:ext cx="1429" cy="5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500" dirty="0"/>
                <a:t>liability resulting from negligence or where the Group was aware of the possibility of such loss or damage arising) is excluded. This will not operate to limit or restrict the Group's liability for death or personal injury resulting from its negligence KENT is the trading name of KENT (United Kingdom) Ltd</a:t>
              </a:r>
            </a:p>
            <a:p>
              <a:pPr>
                <a:spcBef>
                  <a:spcPct val="0"/>
                </a:spcBef>
                <a:buFontTx/>
                <a:buNone/>
              </a:pPr>
              <a:endParaRPr lang="en-US" altLang="en-US" sz="500" b="1" dirty="0"/>
            </a:p>
            <a:p>
              <a:pPr eaLnBrk="1" hangingPunct="1">
                <a:spcBef>
                  <a:spcPct val="0"/>
                </a:spcBef>
                <a:buFontTx/>
                <a:buNone/>
              </a:pPr>
              <a:r>
                <a:rPr lang="en-US" altLang="en-US" sz="500" b="1" dirty="0">
                  <a:ea typeface="ヒラギノ角ゴ ProN W3" charset="0"/>
                  <a:cs typeface="Arial" pitchFamily="34" charset="0"/>
                  <a:sym typeface="Arial" pitchFamily="34" charset="0"/>
                </a:rPr>
                <a:t>Registered Office:  </a:t>
              </a:r>
              <a:r>
                <a:rPr lang="en-US" altLang="en-US" sz="500" dirty="0">
                  <a:ea typeface="ヒラギノ角ゴ ProN W3" charset="0"/>
                  <a:cs typeface="Arial" pitchFamily="34" charset="0"/>
                  <a:sym typeface="Arial" pitchFamily="34" charset="0"/>
                </a:rPr>
                <a:t>Amber House, </a:t>
              </a:r>
              <a:r>
                <a:rPr lang="en-US" altLang="en-US" sz="500" dirty="0" smtClean="0">
                  <a:ea typeface="ヒラギノ角ゴ ProN W3" charset="0"/>
                  <a:cs typeface="Arial" pitchFamily="34" charset="0"/>
                  <a:sym typeface="Arial" pitchFamily="34" charset="0"/>
                </a:rPr>
                <a:t>Showground </a:t>
              </a:r>
              <a:r>
                <a:rPr lang="en-US" altLang="en-US" sz="500" dirty="0">
                  <a:ea typeface="ヒラギノ角ゴ ProN W3" charset="0"/>
                  <a:cs typeface="Arial" pitchFamily="34" charset="0"/>
                  <a:sym typeface="Arial" pitchFamily="34" charset="0"/>
                </a:rPr>
                <a:t>Road, Bridgewater, Somerset, United </a:t>
              </a:r>
              <a:r>
                <a:rPr lang="en-US" altLang="en-US" sz="500" dirty="0" smtClean="0">
                  <a:ea typeface="ヒラギノ角ゴ ProN W3" charset="0"/>
                  <a:cs typeface="Arial" pitchFamily="34" charset="0"/>
                  <a:sym typeface="Arial" pitchFamily="34" charset="0"/>
                </a:rPr>
                <a:t>Kingdom, </a:t>
              </a:r>
              <a:r>
                <a:rPr lang="en-US" altLang="en-US" sz="500" dirty="0">
                  <a:ea typeface="ヒラギノ角ゴ ProN W3" charset="0"/>
                  <a:cs typeface="Arial" pitchFamily="34" charset="0"/>
                  <a:sym typeface="Arial" pitchFamily="34" charset="0"/>
                </a:rPr>
                <a:t>TA6 6AJ </a:t>
              </a:r>
            </a:p>
            <a:p>
              <a:pPr eaLnBrk="1" hangingPunct="1">
                <a:lnSpc>
                  <a:spcPct val="120000"/>
                </a:lnSpc>
                <a:spcBef>
                  <a:spcPct val="0"/>
                </a:spcBef>
                <a:buFontTx/>
                <a:buNone/>
              </a:pPr>
              <a:r>
                <a:rPr lang="en-US" altLang="en-US" sz="500" dirty="0">
                  <a:ea typeface="ヒラギノ角ゴ ProN W3" charset="0"/>
                  <a:cs typeface="Arial" pitchFamily="34" charset="0"/>
                  <a:sym typeface="Arial" pitchFamily="34" charset="0"/>
                </a:rPr>
                <a:t>All rights reserved</a:t>
              </a:r>
              <a:r>
                <a:rPr lang="en-US" altLang="en-US" sz="400" dirty="0">
                  <a:ea typeface="ヒラギノ角ゴ ProN W3" charset="0"/>
                  <a:cs typeface="Arial" pitchFamily="34" charset="0"/>
                  <a:sym typeface="Arial" pitchFamily="34" charset="0"/>
                </a:rPr>
                <a:t>.</a:t>
              </a:r>
            </a:p>
            <a:p>
              <a:pPr>
                <a:spcBef>
                  <a:spcPct val="0"/>
                </a:spcBef>
                <a:buFontTx/>
                <a:buNone/>
              </a:pPr>
              <a:endParaRPr lang="en-US" altLang="en-US" sz="500" dirty="0"/>
            </a:p>
          </p:txBody>
        </p:sp>
        <p:sp>
          <p:nvSpPr>
            <p:cNvPr id="21" name="Text Box 97"/>
            <p:cNvSpPr txBox="1">
              <a:spLocks noChangeArrowheads="1"/>
            </p:cNvSpPr>
            <p:nvPr/>
          </p:nvSpPr>
          <p:spPr bwMode="auto">
            <a:xfrm>
              <a:off x="357" y="4750"/>
              <a:ext cx="1200" cy="5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500" b="1" dirty="0"/>
                <a:t>Terms and Conditions</a:t>
              </a:r>
            </a:p>
            <a:p>
              <a:pPr>
                <a:spcBef>
                  <a:spcPct val="0"/>
                </a:spcBef>
                <a:buFontTx/>
                <a:buNone/>
              </a:pPr>
              <a:endParaRPr lang="en-US" altLang="en-US" sz="500" dirty="0" smtClean="0"/>
            </a:p>
            <a:p>
              <a:pPr>
                <a:spcBef>
                  <a:spcPct val="0"/>
                </a:spcBef>
                <a:buFontTx/>
                <a:buNone/>
              </a:pPr>
              <a:r>
                <a:rPr lang="en-US" altLang="en-US" sz="500" dirty="0" smtClean="0"/>
                <a:t>No </a:t>
              </a:r>
              <a:r>
                <a:rPr lang="en-US" altLang="en-US" sz="500" dirty="0"/>
                <a:t>part of this publication may be reproduced, transmitted or stored, electronically, mechanically or photocopied without the prior permission of KENT (United Kingdom) Ltd.</a:t>
              </a:r>
            </a:p>
            <a:p>
              <a:pPr>
                <a:spcBef>
                  <a:spcPct val="0"/>
                </a:spcBef>
                <a:buFontTx/>
                <a:buNone/>
              </a:pPr>
              <a:r>
                <a:rPr lang="en-US" altLang="en-US" sz="500" dirty="0"/>
                <a:t>This data sheet and its contents (the "Information") belong to the KENT (United Kingdom) Ltd or are licensed to it. No </a:t>
              </a:r>
              <a:r>
                <a:rPr lang="en-US" altLang="en-US" sz="500" dirty="0" smtClean="0"/>
                <a:t>license </a:t>
              </a:r>
              <a:r>
                <a:rPr lang="en-US" altLang="en-US" sz="500" dirty="0"/>
                <a:t>is granted for the use of it other than for information purposes in connection with the products to which it relates. No </a:t>
              </a:r>
              <a:r>
                <a:rPr lang="en-US" altLang="en-US" sz="500" dirty="0" smtClean="0"/>
                <a:t>license </a:t>
              </a:r>
              <a:r>
                <a:rPr lang="en-US" altLang="en-US" sz="500" dirty="0"/>
                <a:t>of any intellectual property rights is granted.</a:t>
              </a:r>
            </a:p>
          </p:txBody>
        </p:sp>
        <p:sp>
          <p:nvSpPr>
            <p:cNvPr id="22" name="Text Box 98"/>
            <p:cNvSpPr txBox="1">
              <a:spLocks noChangeArrowheads="1"/>
            </p:cNvSpPr>
            <p:nvPr/>
          </p:nvSpPr>
          <p:spPr bwMode="auto">
            <a:xfrm>
              <a:off x="1557" y="4799"/>
              <a:ext cx="1296" cy="59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500" dirty="0"/>
                <a:t>The Information is subject to change without notice and replaces all data sheets previously supplied. The Information supplied is believed to be accurate but the Group assumes no responsibility for its accuracy or completeness, any error from or omission in it nor for any use made of it.  Users of this data sheet should check for themselves the Information and the suitability of the products for their purpose and not make any assumptions based on information included or omitted. Liability for loss or damage resulting from any reliance on the Information or use of it (including </a:t>
              </a:r>
              <a:endParaRPr lang="en-US" altLang="en-US" sz="500" b="1" dirty="0"/>
            </a:p>
          </p:txBody>
        </p:sp>
      </p:grpSp>
      <p:pic>
        <p:nvPicPr>
          <p:cNvPr id="24" name="Bild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541759" y="6668170"/>
            <a:ext cx="392113"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5" name="Text Box 21"/>
          <p:cNvSpPr txBox="1">
            <a:spLocks noChangeArrowheads="1"/>
          </p:cNvSpPr>
          <p:nvPr/>
        </p:nvSpPr>
        <p:spPr bwMode="auto">
          <a:xfrm>
            <a:off x="1016422" y="6660232"/>
            <a:ext cx="5138737" cy="2301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defRPr sz="3200">
                <a:solidFill>
                  <a:schemeClr val="tx1"/>
                </a:solidFill>
                <a:latin typeface="Arial" pitchFamily="34" charset="0"/>
                <a:ea typeface="ＭＳ Ｐゴシック" pitchFamily="34" charset="-128"/>
              </a:defRPr>
            </a:lvl1pPr>
            <a:lvl2pPr marL="742950" indent="-285750">
              <a:spcBef>
                <a:spcPct val="20000"/>
              </a:spcBef>
              <a:buChar char="–"/>
              <a:defRPr sz="2800">
                <a:solidFill>
                  <a:schemeClr val="tx1"/>
                </a:solidFill>
                <a:latin typeface="Arial" pitchFamily="34" charset="0"/>
                <a:ea typeface="ＭＳ Ｐゴシック" pitchFamily="34" charset="-128"/>
              </a:defRPr>
            </a:lvl2pPr>
            <a:lvl3pPr marL="1143000" indent="-228600">
              <a:spcBef>
                <a:spcPct val="20000"/>
              </a:spcBef>
              <a:buChar char="•"/>
              <a:defRPr sz="2400">
                <a:solidFill>
                  <a:schemeClr val="tx1"/>
                </a:solidFill>
                <a:latin typeface="Arial" pitchFamily="34" charset="0"/>
                <a:ea typeface="ＭＳ Ｐゴシック" pitchFamily="34" charset="-128"/>
              </a:defRPr>
            </a:lvl3pPr>
            <a:lvl4pPr marL="1600200" indent="-228600">
              <a:spcBef>
                <a:spcPct val="20000"/>
              </a:spcBef>
              <a:buChar char="–"/>
              <a:defRPr sz="2000">
                <a:solidFill>
                  <a:schemeClr val="tx1"/>
                </a:solidFill>
                <a:latin typeface="Arial" pitchFamily="34" charset="0"/>
                <a:ea typeface="ＭＳ Ｐゴシック" pitchFamily="34" charset="-128"/>
              </a:defRPr>
            </a:lvl4pPr>
            <a:lvl5pPr marL="2057400" indent="-228600">
              <a:spcBef>
                <a:spcPct val="20000"/>
              </a:spcBef>
              <a:buChar char="»"/>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defRPr sz="2000">
                <a:solidFill>
                  <a:schemeClr val="tx1"/>
                </a:solidFill>
                <a:latin typeface="Arial" pitchFamily="34" charset="0"/>
                <a:ea typeface="ＭＳ Ｐゴシック" pitchFamily="34" charset="-128"/>
              </a:defRPr>
            </a:lvl9pPr>
          </a:lstStyle>
          <a:p>
            <a:pPr>
              <a:spcBef>
                <a:spcPct val="0"/>
              </a:spcBef>
              <a:buFontTx/>
              <a:buNone/>
            </a:pPr>
            <a:r>
              <a:rPr lang="en-US" altLang="en-US" sz="900" b="1" dirty="0"/>
              <a:t>SDS available on www.kenteurope.com</a:t>
            </a:r>
          </a:p>
        </p:txBody>
      </p:sp>
      <p:sp>
        <p:nvSpPr>
          <p:cNvPr id="27" name="TextBox 26"/>
          <p:cNvSpPr txBox="1"/>
          <p:nvPr/>
        </p:nvSpPr>
        <p:spPr>
          <a:xfrm>
            <a:off x="5636816" y="9670404"/>
            <a:ext cx="915987" cy="230188"/>
          </a:xfrm>
          <a:prstGeom prst="rect">
            <a:avLst/>
          </a:prstGeom>
          <a:noFill/>
        </p:spPr>
        <p:txBody>
          <a:bodyPr wrap="none">
            <a:spAutoFit/>
          </a:bodyPr>
          <a:lstStyle/>
          <a:p>
            <a:pPr>
              <a:defRPr/>
            </a:pPr>
            <a:r>
              <a:rPr lang="en-GB" sz="900" b="1" dirty="0">
                <a:solidFill>
                  <a:schemeClr val="bg1">
                    <a:lumMod val="65000"/>
                  </a:schemeClr>
                </a:solidFill>
              </a:rPr>
              <a:t>Rev: 29.04.16</a:t>
            </a:r>
          </a:p>
        </p:txBody>
      </p:sp>
      <p:sp>
        <p:nvSpPr>
          <p:cNvPr id="30" name="Rectangle 29"/>
          <p:cNvSpPr/>
          <p:nvPr/>
        </p:nvSpPr>
        <p:spPr bwMode="auto">
          <a:xfrm>
            <a:off x="188640" y="7973764"/>
            <a:ext cx="6480720" cy="14287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3" name="Rectangle 22"/>
          <p:cNvSpPr/>
          <p:nvPr/>
        </p:nvSpPr>
        <p:spPr bwMode="auto">
          <a:xfrm>
            <a:off x="188640" y="6445349"/>
            <a:ext cx="6480720" cy="142875"/>
          </a:xfrm>
          <a:prstGeom prst="rect">
            <a:avLst/>
          </a:prstGeom>
          <a:solidFill>
            <a:schemeClr val="bg1"/>
          </a:solidFill>
          <a:ln w="9525" cap="flat" cmpd="sng" algn="ctr">
            <a:noFill/>
            <a:prstDash val="solid"/>
            <a:round/>
            <a:headEnd type="none" w="med" len="med"/>
            <a:tailEnd type="none" w="med" len="med"/>
          </a:ln>
          <a:effectLst/>
          <a:ex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GB" sz="2400" b="0" i="0" u="none" strike="noStrike" cap="none" normalizeH="0" baseline="0">
              <a:ln>
                <a:noFill/>
              </a:ln>
              <a:solidFill>
                <a:srgbClr val="000000"/>
              </a:solidFill>
              <a:effectLst/>
              <a:latin typeface="Arial" charset="0"/>
              <a:ea typeface="ＭＳ Ｐゴシック" charset="0"/>
              <a:cs typeface="ＭＳ Ｐゴシック" charset="0"/>
            </a:endParaRPr>
          </a:p>
        </p:txBody>
      </p:sp>
      <p:sp>
        <p:nvSpPr>
          <p:cNvPr id="2" name="TextBox 1"/>
          <p:cNvSpPr txBox="1"/>
          <p:nvPr/>
        </p:nvSpPr>
        <p:spPr>
          <a:xfrm>
            <a:off x="5588520" y="8575392"/>
            <a:ext cx="1080840" cy="246221"/>
          </a:xfrm>
          <a:prstGeom prst="rect">
            <a:avLst/>
          </a:prstGeom>
          <a:noFill/>
        </p:spPr>
        <p:txBody>
          <a:bodyPr wrap="square" rtlCol="0">
            <a:spAutoFit/>
          </a:bodyPr>
          <a:lstStyle/>
          <a:p>
            <a:r>
              <a:rPr lang="en-GB" sz="1000" dirty="0" smtClean="0">
                <a:solidFill>
                  <a:schemeClr val="tx1">
                    <a:lumMod val="50000"/>
                    <a:lumOff val="50000"/>
                  </a:schemeClr>
                </a:solidFill>
                <a:latin typeface="Arial" panose="020B0604020202020204" pitchFamily="34" charset="0"/>
                <a:cs typeface="Arial" panose="020B0604020202020204" pitchFamily="34" charset="0"/>
              </a:rPr>
              <a:t>Rev: 12/3/2018</a:t>
            </a:r>
            <a:endParaRPr lang="en-GB" sz="1000" dirty="0">
              <a:solidFill>
                <a:schemeClr val="tx1">
                  <a:lumMod val="50000"/>
                  <a:lumOff val="50000"/>
                </a:schemeClr>
              </a:solidFill>
              <a:latin typeface="Arial" panose="020B0604020202020204" pitchFamily="34" charset="0"/>
              <a:cs typeface="Arial" panose="020B0604020202020204" pitchFamily="34" charset="0"/>
            </a:endParaRPr>
          </a:p>
        </p:txBody>
      </p:sp>
      <p:sp>
        <p:nvSpPr>
          <p:cNvPr id="26" name="Text Box 72"/>
          <p:cNvSpPr txBox="1">
            <a:spLocks noChangeArrowheads="1"/>
          </p:cNvSpPr>
          <p:nvPr/>
        </p:nvSpPr>
        <p:spPr bwMode="auto">
          <a:xfrm>
            <a:off x="476672" y="1558697"/>
            <a:ext cx="2540000" cy="27699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sz="2400">
                <a:solidFill>
                  <a:schemeClr val="tx1"/>
                </a:solidFill>
                <a:latin typeface="Arial" charset="0"/>
                <a:ea typeface="ＭＳ Ｐゴシック" pitchFamily="34" charset="-128"/>
              </a:defRPr>
            </a:lvl1pPr>
            <a:lvl2pPr marL="742950" indent="-285750">
              <a:defRPr sz="2400">
                <a:solidFill>
                  <a:schemeClr val="tx1"/>
                </a:solidFill>
                <a:latin typeface="Arial" charset="0"/>
                <a:ea typeface="ＭＳ Ｐゴシック" pitchFamily="34" charset="-128"/>
              </a:defRPr>
            </a:lvl2pPr>
            <a:lvl3pPr marL="1143000" indent="-228600">
              <a:defRPr sz="2400">
                <a:solidFill>
                  <a:schemeClr val="tx1"/>
                </a:solidFill>
                <a:latin typeface="Arial" charset="0"/>
                <a:ea typeface="ＭＳ Ｐゴシック" pitchFamily="34" charset="-128"/>
              </a:defRPr>
            </a:lvl3pPr>
            <a:lvl4pPr marL="1600200" indent="-228600">
              <a:defRPr sz="2400">
                <a:solidFill>
                  <a:schemeClr val="tx1"/>
                </a:solidFill>
                <a:latin typeface="Arial" charset="0"/>
                <a:ea typeface="ＭＳ Ｐゴシック" pitchFamily="34" charset="-128"/>
              </a:defRPr>
            </a:lvl4pPr>
            <a:lvl5pPr marL="2057400" indent="-228600">
              <a:defRPr sz="2400">
                <a:solidFill>
                  <a:schemeClr val="tx1"/>
                </a:solidFill>
                <a:latin typeface="Arial" charset="0"/>
                <a:ea typeface="ＭＳ Ｐゴシック" pitchFamily="34" charset="-128"/>
              </a:defRPr>
            </a:lvl5pPr>
            <a:lvl6pPr marL="2514600" indent="-228600" eaLnBrk="0" fontAlgn="base" hangingPunct="0">
              <a:spcBef>
                <a:spcPct val="0"/>
              </a:spcBef>
              <a:spcAft>
                <a:spcPct val="0"/>
              </a:spcAft>
              <a:defRPr sz="2400">
                <a:solidFill>
                  <a:schemeClr val="tx1"/>
                </a:solidFill>
                <a:latin typeface="Arial" charset="0"/>
                <a:ea typeface="ＭＳ Ｐゴシック" pitchFamily="34" charset="-128"/>
              </a:defRPr>
            </a:lvl6pPr>
            <a:lvl7pPr marL="2971800" indent="-228600" eaLnBrk="0" fontAlgn="base" hangingPunct="0">
              <a:spcBef>
                <a:spcPct val="0"/>
              </a:spcBef>
              <a:spcAft>
                <a:spcPct val="0"/>
              </a:spcAft>
              <a:defRPr sz="2400">
                <a:solidFill>
                  <a:schemeClr val="tx1"/>
                </a:solidFill>
                <a:latin typeface="Arial" charset="0"/>
                <a:ea typeface="ＭＳ Ｐゴシック" pitchFamily="34" charset="-128"/>
              </a:defRPr>
            </a:lvl7pPr>
            <a:lvl8pPr marL="3429000" indent="-228600" eaLnBrk="0" fontAlgn="base" hangingPunct="0">
              <a:spcBef>
                <a:spcPct val="0"/>
              </a:spcBef>
              <a:spcAft>
                <a:spcPct val="0"/>
              </a:spcAft>
              <a:defRPr sz="2400">
                <a:solidFill>
                  <a:schemeClr val="tx1"/>
                </a:solidFill>
                <a:latin typeface="Arial" charset="0"/>
                <a:ea typeface="ＭＳ Ｐゴシック" pitchFamily="34" charset="-128"/>
              </a:defRPr>
            </a:lvl8pPr>
            <a:lvl9pPr marL="3886200" indent="-228600" eaLnBrk="0" fontAlgn="base" hangingPunct="0">
              <a:spcBef>
                <a:spcPct val="0"/>
              </a:spcBef>
              <a:spcAft>
                <a:spcPct val="0"/>
              </a:spcAft>
              <a:defRPr sz="2400">
                <a:solidFill>
                  <a:schemeClr val="tx1"/>
                </a:solidFill>
                <a:latin typeface="Arial" charset="0"/>
                <a:ea typeface="ＭＳ Ｐゴシック" pitchFamily="34" charset="-128"/>
              </a:defRPr>
            </a:lvl9pPr>
          </a:lstStyle>
          <a:p>
            <a:pPr>
              <a:spcBef>
                <a:spcPct val="50000"/>
              </a:spcBef>
            </a:pPr>
            <a:r>
              <a:rPr lang="en-US" altLang="en-US" sz="1200" b="1" dirty="0">
                <a:latin typeface="Arial" panose="020B0604020202020204" pitchFamily="34" charset="0"/>
                <a:cs typeface="Arial" panose="020B0604020202020204" pitchFamily="34" charset="0"/>
              </a:rPr>
              <a:t>Technical Information</a:t>
            </a:r>
          </a:p>
        </p:txBody>
      </p:sp>
      <p:sp>
        <p:nvSpPr>
          <p:cNvPr id="29" name="Text Box 140"/>
          <p:cNvSpPr txBox="1">
            <a:spLocks noChangeArrowheads="1"/>
          </p:cNvSpPr>
          <p:nvPr/>
        </p:nvSpPr>
        <p:spPr bwMode="auto">
          <a:xfrm>
            <a:off x="600422" y="1935981"/>
            <a:ext cx="5276850" cy="20036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a:spcBef>
                <a:spcPct val="20000"/>
              </a:spcBef>
              <a:buChar char="•"/>
              <a:tabLst>
                <a:tab pos="952500" algn="l"/>
              </a:tabLst>
              <a:defRPr sz="3200">
                <a:solidFill>
                  <a:schemeClr val="tx1"/>
                </a:solidFill>
                <a:latin typeface="Arial" pitchFamily="34" charset="0"/>
                <a:ea typeface="ＭＳ Ｐゴシック" pitchFamily="34" charset="-128"/>
              </a:defRPr>
            </a:lvl1pPr>
            <a:lvl2pPr marL="742950" indent="-285750">
              <a:spcBef>
                <a:spcPct val="20000"/>
              </a:spcBef>
              <a:buChar char="–"/>
              <a:tabLst>
                <a:tab pos="952500" algn="l"/>
              </a:tabLst>
              <a:defRPr sz="2800">
                <a:solidFill>
                  <a:schemeClr val="tx1"/>
                </a:solidFill>
                <a:latin typeface="Arial" pitchFamily="34" charset="0"/>
                <a:ea typeface="ＭＳ Ｐゴシック" pitchFamily="34" charset="-128"/>
              </a:defRPr>
            </a:lvl2pPr>
            <a:lvl3pPr marL="1143000" indent="-228600">
              <a:spcBef>
                <a:spcPct val="20000"/>
              </a:spcBef>
              <a:buChar char="•"/>
              <a:tabLst>
                <a:tab pos="952500" algn="l"/>
              </a:tabLst>
              <a:defRPr sz="2400">
                <a:solidFill>
                  <a:schemeClr val="tx1"/>
                </a:solidFill>
                <a:latin typeface="Arial" pitchFamily="34" charset="0"/>
                <a:ea typeface="ＭＳ Ｐゴシック" pitchFamily="34" charset="-128"/>
              </a:defRPr>
            </a:lvl3pPr>
            <a:lvl4pPr marL="1600200" indent="-228600">
              <a:spcBef>
                <a:spcPct val="20000"/>
              </a:spcBef>
              <a:buChar char="–"/>
              <a:tabLst>
                <a:tab pos="952500" algn="l"/>
              </a:tabLst>
              <a:defRPr sz="2000">
                <a:solidFill>
                  <a:schemeClr val="tx1"/>
                </a:solidFill>
                <a:latin typeface="Arial" pitchFamily="34" charset="0"/>
                <a:ea typeface="ＭＳ Ｐゴシック" pitchFamily="34" charset="-128"/>
              </a:defRPr>
            </a:lvl4pPr>
            <a:lvl5pPr marL="2057400" indent="-228600">
              <a:spcBef>
                <a:spcPct val="20000"/>
              </a:spcBef>
              <a:buChar char="»"/>
              <a:tabLst>
                <a:tab pos="952500" algn="l"/>
              </a:tabLst>
              <a:defRPr sz="2000">
                <a:solidFill>
                  <a:schemeClr val="tx1"/>
                </a:solidFill>
                <a:latin typeface="Arial" pitchFamily="34" charset="0"/>
                <a:ea typeface="ＭＳ Ｐゴシック" pitchFamily="34" charset="-128"/>
              </a:defRPr>
            </a:lvl5pPr>
            <a:lvl6pPr marL="2514600" indent="-228600" eaLnBrk="0" fontAlgn="base" hangingPunct="0">
              <a:spcBef>
                <a:spcPct val="20000"/>
              </a:spcBef>
              <a:spcAft>
                <a:spcPct val="0"/>
              </a:spcAft>
              <a:buChar char="»"/>
              <a:tabLst>
                <a:tab pos="952500" algn="l"/>
              </a:tabLst>
              <a:defRPr sz="2000">
                <a:solidFill>
                  <a:schemeClr val="tx1"/>
                </a:solidFill>
                <a:latin typeface="Arial" pitchFamily="34" charset="0"/>
                <a:ea typeface="ＭＳ Ｐゴシック" pitchFamily="34" charset="-128"/>
              </a:defRPr>
            </a:lvl6pPr>
            <a:lvl7pPr marL="2971800" indent="-228600" eaLnBrk="0" fontAlgn="base" hangingPunct="0">
              <a:spcBef>
                <a:spcPct val="20000"/>
              </a:spcBef>
              <a:spcAft>
                <a:spcPct val="0"/>
              </a:spcAft>
              <a:buChar char="»"/>
              <a:tabLst>
                <a:tab pos="952500" algn="l"/>
              </a:tabLst>
              <a:defRPr sz="2000">
                <a:solidFill>
                  <a:schemeClr val="tx1"/>
                </a:solidFill>
                <a:latin typeface="Arial" pitchFamily="34" charset="0"/>
                <a:ea typeface="ＭＳ Ｐゴシック" pitchFamily="34" charset="-128"/>
              </a:defRPr>
            </a:lvl7pPr>
            <a:lvl8pPr marL="3429000" indent="-228600" eaLnBrk="0" fontAlgn="base" hangingPunct="0">
              <a:spcBef>
                <a:spcPct val="20000"/>
              </a:spcBef>
              <a:spcAft>
                <a:spcPct val="0"/>
              </a:spcAft>
              <a:buChar char="»"/>
              <a:tabLst>
                <a:tab pos="952500" algn="l"/>
              </a:tabLst>
              <a:defRPr sz="2000">
                <a:solidFill>
                  <a:schemeClr val="tx1"/>
                </a:solidFill>
                <a:latin typeface="Arial" pitchFamily="34" charset="0"/>
                <a:ea typeface="ＭＳ Ｐゴシック" pitchFamily="34" charset="-128"/>
              </a:defRPr>
            </a:lvl8pPr>
            <a:lvl9pPr marL="3886200" indent="-228600" eaLnBrk="0" fontAlgn="base" hangingPunct="0">
              <a:spcBef>
                <a:spcPct val="20000"/>
              </a:spcBef>
              <a:spcAft>
                <a:spcPct val="0"/>
              </a:spcAft>
              <a:buChar char="»"/>
              <a:tabLst>
                <a:tab pos="952500" algn="l"/>
              </a:tabLst>
              <a:defRPr sz="2000">
                <a:solidFill>
                  <a:schemeClr val="tx1"/>
                </a:solidFill>
                <a:latin typeface="Arial" pitchFamily="34" charset="0"/>
                <a:ea typeface="ＭＳ Ｐゴシック" pitchFamily="34" charset="-128"/>
              </a:defRPr>
            </a:lvl9pPr>
          </a:lstStyle>
          <a:p>
            <a:pPr>
              <a:lnSpc>
                <a:spcPct val="150000"/>
              </a:lnSpc>
              <a:spcBef>
                <a:spcPct val="0"/>
              </a:spcBef>
              <a:buFontTx/>
              <a:buNone/>
            </a:pPr>
            <a:r>
              <a:rPr lang="en-US" altLang="en-US" sz="900" b="1" dirty="0" smtClean="0"/>
              <a:t>Base:</a:t>
            </a:r>
            <a:r>
              <a:rPr lang="en-US" altLang="en-US" sz="900" dirty="0"/>
              <a:t>		</a:t>
            </a:r>
            <a:r>
              <a:rPr lang="en-US" altLang="en-US" sz="900" dirty="0" smtClean="0"/>
              <a:t>Epoxy </a:t>
            </a:r>
            <a:r>
              <a:rPr lang="en-US" altLang="en-US" sz="900" dirty="0"/>
              <a:t>resin</a:t>
            </a:r>
          </a:p>
          <a:p>
            <a:pPr>
              <a:lnSpc>
                <a:spcPct val="150000"/>
              </a:lnSpc>
              <a:spcBef>
                <a:spcPct val="0"/>
              </a:spcBef>
              <a:buFontTx/>
              <a:buNone/>
            </a:pPr>
            <a:r>
              <a:rPr lang="en-GB" altLang="en-US" sz="900" b="1" dirty="0" smtClean="0"/>
              <a:t>Consistency</a:t>
            </a:r>
            <a:r>
              <a:rPr lang="en-GB" altLang="en-US" sz="900" b="1" dirty="0"/>
              <a:t>:</a:t>
            </a:r>
            <a:r>
              <a:rPr lang="en-GB" altLang="en-US" sz="900" dirty="0"/>
              <a:t> </a:t>
            </a:r>
            <a:r>
              <a:rPr lang="en-US" altLang="en-US" sz="900" dirty="0"/>
              <a:t>		Liquid (1-2 layers = 20-30 µ)</a:t>
            </a:r>
          </a:p>
          <a:p>
            <a:pPr>
              <a:lnSpc>
                <a:spcPct val="150000"/>
              </a:lnSpc>
              <a:spcBef>
                <a:spcPct val="0"/>
              </a:spcBef>
              <a:buFontTx/>
              <a:buNone/>
            </a:pPr>
            <a:r>
              <a:rPr lang="en-US" altLang="en-US" sz="900" b="1" dirty="0"/>
              <a:t>Colour</a:t>
            </a:r>
            <a:r>
              <a:rPr lang="en-US" altLang="en-US" sz="900" dirty="0"/>
              <a:t>:		Grey</a:t>
            </a:r>
          </a:p>
          <a:p>
            <a:pPr>
              <a:lnSpc>
                <a:spcPct val="150000"/>
              </a:lnSpc>
              <a:spcBef>
                <a:spcPct val="0"/>
              </a:spcBef>
              <a:buFontTx/>
              <a:buNone/>
            </a:pPr>
            <a:r>
              <a:rPr lang="en-US" altLang="en-US" sz="900" b="1" dirty="0" smtClean="0"/>
              <a:t>Custom tariff code</a:t>
            </a:r>
            <a:r>
              <a:rPr lang="en-US" altLang="en-US" sz="900" dirty="0"/>
              <a:t>: 	</a:t>
            </a:r>
            <a:r>
              <a:rPr lang="en-US" altLang="en-US" sz="900" dirty="0" smtClean="0"/>
              <a:t>3208 90 19</a:t>
            </a:r>
          </a:p>
          <a:p>
            <a:pPr>
              <a:lnSpc>
                <a:spcPct val="150000"/>
              </a:lnSpc>
              <a:spcBef>
                <a:spcPct val="0"/>
              </a:spcBef>
              <a:buNone/>
            </a:pPr>
            <a:r>
              <a:rPr lang="en-US" altLang="en-US" sz="900" b="1" dirty="0"/>
              <a:t>Shelf Life:</a:t>
            </a:r>
            <a:r>
              <a:rPr lang="en-US" altLang="en-US" sz="900" dirty="0"/>
              <a:t>		10 years (at 10-25</a:t>
            </a:r>
            <a:r>
              <a:rPr lang="en-GB" altLang="en-US" sz="900" baseline="30000" dirty="0"/>
              <a:t>O</a:t>
            </a:r>
            <a:r>
              <a:rPr lang="en-GB" altLang="en-US" sz="900" dirty="0"/>
              <a:t>C</a:t>
            </a:r>
            <a:r>
              <a:rPr lang="en-US" altLang="en-US" sz="900" dirty="0"/>
              <a:t>, max 60% humidity)</a:t>
            </a:r>
          </a:p>
          <a:p>
            <a:pPr>
              <a:lnSpc>
                <a:spcPct val="150000"/>
              </a:lnSpc>
              <a:spcBef>
                <a:spcPct val="0"/>
              </a:spcBef>
              <a:buFontTx/>
              <a:buNone/>
            </a:pPr>
            <a:r>
              <a:rPr lang="en-GB" altLang="en-US" sz="900" b="1" dirty="0" smtClean="0"/>
              <a:t>VOC</a:t>
            </a:r>
            <a:r>
              <a:rPr lang="en-GB" altLang="en-US" sz="900" b="1" dirty="0"/>
              <a:t>:</a:t>
            </a:r>
            <a:r>
              <a:rPr lang="en-GB" altLang="en-US" sz="900" dirty="0"/>
              <a:t>		723 g/L</a:t>
            </a:r>
          </a:p>
          <a:p>
            <a:pPr>
              <a:lnSpc>
                <a:spcPct val="150000"/>
              </a:lnSpc>
              <a:spcBef>
                <a:spcPct val="0"/>
              </a:spcBef>
              <a:buFontTx/>
              <a:buNone/>
            </a:pPr>
            <a:r>
              <a:rPr lang="en-GB" altLang="en-US" sz="900" b="1" dirty="0"/>
              <a:t>Temperature resistance:</a:t>
            </a:r>
            <a:r>
              <a:rPr lang="en-GB" altLang="en-US" sz="900" dirty="0"/>
              <a:t>	</a:t>
            </a:r>
            <a:r>
              <a:rPr lang="en-GB" altLang="en-US" sz="900" dirty="0" smtClean="0"/>
              <a:t>To 90</a:t>
            </a:r>
            <a:r>
              <a:rPr lang="en-GB" altLang="en-US" sz="900" baseline="30000" dirty="0" smtClean="0"/>
              <a:t>O</a:t>
            </a:r>
            <a:r>
              <a:rPr lang="en-GB" altLang="en-US" sz="900" dirty="0" smtClean="0"/>
              <a:t>C</a:t>
            </a:r>
            <a:endParaRPr lang="en-GB" altLang="en-US" sz="900" dirty="0"/>
          </a:p>
          <a:p>
            <a:pPr>
              <a:lnSpc>
                <a:spcPct val="150000"/>
              </a:lnSpc>
              <a:spcBef>
                <a:spcPct val="0"/>
              </a:spcBef>
              <a:buFontTx/>
              <a:buNone/>
            </a:pPr>
            <a:endParaRPr lang="en-GB" altLang="en-US" sz="900" dirty="0"/>
          </a:p>
          <a:p>
            <a:pPr>
              <a:lnSpc>
                <a:spcPct val="180000"/>
              </a:lnSpc>
              <a:spcBef>
                <a:spcPct val="0"/>
              </a:spcBef>
              <a:buFontTx/>
              <a:buNone/>
            </a:pPr>
            <a:endParaRPr lang="en-US" altLang="en-US" sz="900" dirty="0"/>
          </a:p>
        </p:txBody>
      </p:sp>
    </p:spTree>
    <p:extLst>
      <p:ext uri="{BB962C8B-B14F-4D97-AF65-F5344CB8AC3E}">
        <p14:creationId xmlns:p14="http://schemas.microsoft.com/office/powerpoint/2010/main" val="65825024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DDB0A703FD7FA448885341DFF7A240E" ma:contentTypeVersion="20" ma:contentTypeDescription="Create a new document." ma:contentTypeScope="" ma:versionID="1e3e8e4a731305544295f828d6cadf77">
  <xsd:schema xmlns:xsd="http://www.w3.org/2001/XMLSchema" xmlns:xs="http://www.w3.org/2001/XMLSchema" xmlns:p="http://schemas.microsoft.com/office/2006/metadata/properties" xmlns:ns2="30955af9-2053-4774-942d-0643e1b7675c" xmlns:ns3="2208b2a1-3ed3-4308-b379-e192513756d5" targetNamespace="http://schemas.microsoft.com/office/2006/metadata/properties" ma:root="true" ma:fieldsID="c65f3d22428ead16f723402f4d968a64" ns2:_="" ns3:_="">
    <xsd:import namespace="30955af9-2053-4774-942d-0643e1b7675c"/>
    <xsd:import namespace="2208b2a1-3ed3-4308-b379-e192513756d5"/>
    <xsd:element name="properties">
      <xsd:complexType>
        <xsd:sequence>
          <xsd:element name="documentManagement">
            <xsd:complexType>
              <xsd:all>
                <xsd:element ref="ns2:MigrationWizId" minOccurs="0"/>
                <xsd:element ref="ns2:MigrationWizIdPermissions" minOccurs="0"/>
                <xsd:element ref="ns2:MigrationWizIdVersion" minOccurs="0"/>
                <xsd:element ref="ns2:lcf76f155ced4ddcb4097134ff3c332f0" minOccurs="0"/>
                <xsd:element ref="ns2:lcf76f155ced4ddcb4097134ff3c332f1" minOccurs="0"/>
                <xsd:element ref="ns2:MediaServiceMetadata" minOccurs="0"/>
                <xsd:element ref="ns2:MediaServiceFastMetadata"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element ref="ns2:MediaServiceDateTaken" minOccurs="0"/>
                <xsd:element ref="ns2:MediaLengthInSeconds" minOccurs="0"/>
                <xsd:element ref="ns2:MediaServiceLocation" minOccurs="0"/>
                <xsd:element ref="ns3:SharedWithUsers" minOccurs="0"/>
                <xsd:element ref="ns3:SharedWithDetail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0955af9-2053-4774-942d-0643e1b7675c" elementFormDefault="qualified">
    <xsd:import namespace="http://schemas.microsoft.com/office/2006/documentManagement/types"/>
    <xsd:import namespace="http://schemas.microsoft.com/office/infopath/2007/PartnerControls"/>
    <xsd:element name="MigrationWizId" ma:index="8" nillable="true" ma:displayName="MigrationWizId" ma:internalName="MigrationWizId">
      <xsd:simpleType>
        <xsd:restriction base="dms:Text"/>
      </xsd:simpleType>
    </xsd:element>
    <xsd:element name="MigrationWizIdPermissions" ma:index="9" nillable="true" ma:displayName="MigrationWizIdPermissions" ma:internalName="MigrationWizIdPermissions">
      <xsd:simpleType>
        <xsd:restriction base="dms:Text"/>
      </xsd:simpleType>
    </xsd:element>
    <xsd:element name="MigrationWizIdVersion" ma:index="10" nillable="true" ma:displayName="MigrationWizIdVersion" ma:internalName="MigrationWizIdVersion">
      <xsd:simpleType>
        <xsd:restriction base="dms:Text"/>
      </xsd:simpleType>
    </xsd:element>
    <xsd:element name="lcf76f155ced4ddcb4097134ff3c332f0" ma:index="11" nillable="true" ma:displayName="Image Tags_0" ma:hidden="true" ma:internalName="lcf76f155ced4ddcb4097134ff3c332f0" ma:readOnly="false">
      <xsd:simpleType>
        <xsd:restriction base="dms:Note"/>
      </xsd:simpleType>
    </xsd:element>
    <xsd:element name="lcf76f155ced4ddcb4097134ff3c332f1" ma:index="12" nillable="true" ma:displayName="Image Tags_0" ma:hidden="true" ma:internalName="lcf76f155ced4ddcb4097134ff3c332f1" ma:readOnly="false">
      <xsd:simpleType>
        <xsd:restriction base="dms:Note"/>
      </xsd:simpleType>
    </xsd:element>
    <xsd:element name="MediaServiceMetadata" ma:index="13" nillable="true" ma:displayName="MediaServiceMetadata" ma:hidden="true" ma:internalName="MediaServiceMetadata" ma:readOnly="true">
      <xsd:simpleType>
        <xsd:restriction base="dms:Note"/>
      </xsd:simpleType>
    </xsd:element>
    <xsd:element name="MediaServiceFastMetadata" ma:index="14" nillable="true" ma:displayName="MediaServiceFastMetadata" ma:hidden="true" ma:internalName="MediaServiceFastMetadata" ma:readOnly="true">
      <xsd:simpleType>
        <xsd:restriction base="dms:Note"/>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aaa8a781-c670-44cb-9108-e176a9f12595"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element name="MediaServiceDateTaken" ma:index="22" nillable="true" ma:displayName="MediaServiceDateTaken" ma:description="" ma:hidden="true" ma:indexed="true" ma:internalName="MediaServiceDateTaken" ma:readOnly="true">
      <xsd:simpleType>
        <xsd:restriction base="dms:Text"/>
      </xsd:simpleType>
    </xsd:element>
    <xsd:element name="MediaLengthInSeconds" ma:index="23" nillable="true" ma:displayName="MediaLengthInSeconds" ma:hidden="true" ma:internalName="MediaLengthInSeconds" ma:readOnly="true">
      <xsd:simpleType>
        <xsd:restriction base="dms:Unknown"/>
      </xsd:simpleType>
    </xsd:element>
    <xsd:element name="MediaServiceLocation" ma:index="24" nillable="true" ma:displayName="Location" ma:description="" ma:indexed="true" ma:internalName="MediaServiceLocation" ma:readOnly="true">
      <xsd:simpleType>
        <xsd:restriction base="dms:Text"/>
      </xsd:simpleType>
    </xsd:element>
    <xsd:element name="MediaServiceSearchProperties" ma:index="27"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2208b2a1-3ed3-4308-b379-e192513756d5" elementFormDefault="qualified">
    <xsd:import namespace="http://schemas.microsoft.com/office/2006/documentManagement/types"/>
    <xsd:import namespace="http://schemas.microsoft.com/office/infopath/2007/PartnerControls"/>
    <xsd:element name="TaxCatchAll" ma:index="18" nillable="true" ma:displayName="Taxonomy Catch All Column" ma:hidden="true" ma:list="{41d72af1-249a-4779-b49c-409487304247}" ma:internalName="TaxCatchAll" ma:showField="CatchAllData" ma:web="2208b2a1-3ed3-4308-b379-e192513756d5">
      <xsd:complexType>
        <xsd:complexContent>
          <xsd:extension base="dms:MultiChoiceLookup">
            <xsd:sequence>
              <xsd:element name="Value" type="dms:Lookup" maxOccurs="unbounded" minOccurs="0" nillable="true"/>
            </xsd:sequence>
          </xsd:extension>
        </xsd:complexContent>
      </xsd:complexType>
    </xsd:element>
    <xsd:element name="SharedWithUsers" ma:index="25"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6"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MigrationWizIdVersion xmlns="30955af9-2053-4774-942d-0643e1b7675c">4a7ab39b-c55d-4bcd-ace1-dcfd69fb9798-637914853910000000</MigrationWizIdVersion>
    <lcf76f155ced4ddcb4097134ff3c332f0 xmlns="30955af9-2053-4774-942d-0643e1b7675c" xsi:nil="true"/>
    <lcf76f155ced4ddcb4097134ff3c332f1 xmlns="30955af9-2053-4774-942d-0643e1b7675c" xsi:nil="true"/>
    <MigrationWizIdPermissions xmlns="30955af9-2053-4774-942d-0643e1b7675c" xsi:nil="true"/>
    <MigrationWizId xmlns="30955af9-2053-4774-942d-0643e1b7675c">4a7ab39b-c55d-4bcd-ace1-dcfd69fb9798</MigrationWizId>
    <TaxCatchAll xmlns="2208b2a1-3ed3-4308-b379-e192513756d5" xsi:nil="true"/>
    <lcf76f155ced4ddcb4097134ff3c332f xmlns="30955af9-2053-4774-942d-0643e1b7675c">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7EEF0AE0-5A69-44B1-B183-13874D557983}"/>
</file>

<file path=customXml/itemProps2.xml><?xml version="1.0" encoding="utf-8"?>
<ds:datastoreItem xmlns:ds="http://schemas.openxmlformats.org/officeDocument/2006/customXml" ds:itemID="{58F9F584-8E39-4B7D-9DAF-9C9E1DE2D33A}"/>
</file>

<file path=customXml/itemProps3.xml><?xml version="1.0" encoding="utf-8"?>
<ds:datastoreItem xmlns:ds="http://schemas.openxmlformats.org/officeDocument/2006/customXml" ds:itemID="{D23DE211-9E3E-4D84-A38B-AB8327F6A64C}"/>
</file>

<file path=docProps/app.xml><?xml version="1.0" encoding="utf-8"?>
<Properties xmlns="http://schemas.openxmlformats.org/officeDocument/2006/extended-properties" xmlns:vt="http://schemas.openxmlformats.org/officeDocument/2006/docPropsVTypes">
  <TotalTime>17</TotalTime>
  <Words>610</Words>
  <Application>Microsoft Office PowerPoint</Application>
  <PresentationFormat>On-screen Show (4:3)</PresentationFormat>
  <Paragraphs>56</Paragraphs>
  <Slides>2</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vt:i4>
      </vt:variant>
    </vt:vector>
  </HeadingPairs>
  <TitlesOfParts>
    <vt:vector size="7" baseType="lpstr">
      <vt:lpstr>ＭＳ Ｐゴシック</vt:lpstr>
      <vt:lpstr>Arial</vt:lpstr>
      <vt:lpstr>Calibri</vt:lpstr>
      <vt:lpstr>ヒラギノ角ゴ ProN W3</vt:lpstr>
      <vt:lpstr>Office Theme</vt:lpstr>
      <vt:lpstr>PowerPoint Presentation</vt:lpstr>
      <vt:lpstr>PowerPoint Presentation</vt:lpstr>
    </vt:vector>
  </TitlesOfParts>
  <Company>Berner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Seymour, Ryan</dc:creator>
  <cp:lastModifiedBy>Fullerton, Julie</cp:lastModifiedBy>
  <cp:revision>156</cp:revision>
  <dcterms:created xsi:type="dcterms:W3CDTF">2016-11-02T11:48:56Z</dcterms:created>
  <dcterms:modified xsi:type="dcterms:W3CDTF">2019-03-18T09:31:40Z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0x0101003DDB0A703FD7FA448885341DFF7A240E</vt:lpwstr>
  </property>
</Properties>
</file>