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7"/>
  </p:notesMasterIdLst>
  <p:sldIdLst>
    <p:sldId id="256" r:id="rId5"/>
    <p:sldId id="257" r:id="rId6"/>
  </p:sldIdLst>
  <p:sldSz cx="6858000" cy="9906000" type="A4"/>
  <p:notesSz cx="6858000" cy="9144000"/>
  <p:defaultTextStyle>
    <a:defPPr>
      <a:defRPr lang="en-US"/>
    </a:defPPr>
    <a:lvl1pPr algn="l"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1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1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1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1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566"/>
    <a:srgbClr val="FDB812"/>
    <a:srgbClr val="959C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78" d="100"/>
          <a:sy n="78" d="100"/>
        </p:scale>
        <p:origin x="3828" y="96"/>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1F9115-5754-380A-15C0-5D06D9FE5ED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defRPr>
            </a:lvl1pPr>
          </a:lstStyle>
          <a:p>
            <a:pPr>
              <a:defRPr/>
            </a:pPr>
            <a:endParaRPr lang="en-GB"/>
          </a:p>
        </p:txBody>
      </p:sp>
      <p:sp>
        <p:nvSpPr>
          <p:cNvPr id="3" name="Date Placeholder 2">
            <a:extLst>
              <a:ext uri="{FF2B5EF4-FFF2-40B4-BE49-F238E27FC236}">
                <a16:creationId xmlns:a16="http://schemas.microsoft.com/office/drawing/2014/main" id="{E1625E8B-B39E-7487-C9DF-B3A5D532BA9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ＭＳ Ｐゴシック" pitchFamily="34" charset="-128"/>
              </a:defRPr>
            </a:lvl1pPr>
          </a:lstStyle>
          <a:p>
            <a:pPr>
              <a:defRPr/>
            </a:pPr>
            <a:fld id="{1F6D6511-DCDB-43A9-B8E2-F985C78943EC}" type="datetimeFigureOut">
              <a:rPr lang="en-GB"/>
              <a:pPr>
                <a:defRPr/>
              </a:pPr>
              <a:t>12/11/2024</a:t>
            </a:fld>
            <a:endParaRPr lang="en-GB"/>
          </a:p>
        </p:txBody>
      </p:sp>
      <p:sp>
        <p:nvSpPr>
          <p:cNvPr id="4" name="Slide Image Placeholder 3">
            <a:extLst>
              <a:ext uri="{FF2B5EF4-FFF2-40B4-BE49-F238E27FC236}">
                <a16:creationId xmlns:a16="http://schemas.microsoft.com/office/drawing/2014/main" id="{85F1FFEA-20A6-8F95-5C54-70E51A62603A}"/>
              </a:ext>
            </a:extLst>
          </p:cNvPr>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ECDD7E5-273E-18E4-DA28-43BA552B104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708FC79-D708-9094-3256-78B94418E0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defRPr>
            </a:lvl1pPr>
          </a:lstStyle>
          <a:p>
            <a:pPr>
              <a:defRPr/>
            </a:pPr>
            <a:endParaRPr lang="en-GB"/>
          </a:p>
        </p:txBody>
      </p:sp>
      <p:sp>
        <p:nvSpPr>
          <p:cNvPr id="7" name="Slide Number Placeholder 6">
            <a:extLst>
              <a:ext uri="{FF2B5EF4-FFF2-40B4-BE49-F238E27FC236}">
                <a16:creationId xmlns:a16="http://schemas.microsoft.com/office/drawing/2014/main" id="{8815943C-A5A5-E201-E583-E605E28CDE6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61A65B7-86E9-4225-8D21-E4694CB682F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4EA51D3-AFD1-463B-7CB9-FA2533A5F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DDE56F3-38FB-4CC4-7A9E-477BB1BAB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a:extLst>
              <a:ext uri="{FF2B5EF4-FFF2-40B4-BE49-F238E27FC236}">
                <a16:creationId xmlns:a16="http://schemas.microsoft.com/office/drawing/2014/main" id="{4B7FC49C-A9DB-4F60-8312-A6F576A451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ＭＳ Ｐゴシック" panose="020B0600070205080204" pitchFamily="34" charset="-128"/>
              </a:defRPr>
            </a:lvl1pPr>
            <a:lvl2pPr marL="742950" indent="-285750">
              <a:defRPr sz="1100">
                <a:solidFill>
                  <a:schemeClr val="tx1"/>
                </a:solidFill>
                <a:latin typeface="Arial" panose="020B0604020202020204" pitchFamily="34" charset="0"/>
                <a:ea typeface="ＭＳ Ｐゴシック" panose="020B0600070205080204" pitchFamily="34" charset="-128"/>
              </a:defRPr>
            </a:lvl2pPr>
            <a:lvl3pPr marL="1143000" indent="-228600">
              <a:defRPr sz="1100">
                <a:solidFill>
                  <a:schemeClr val="tx1"/>
                </a:solidFill>
                <a:latin typeface="Arial" panose="020B0604020202020204" pitchFamily="34" charset="0"/>
                <a:ea typeface="ＭＳ Ｐゴシック" panose="020B0600070205080204" pitchFamily="34" charset="-128"/>
              </a:defRPr>
            </a:lvl3pPr>
            <a:lvl4pPr marL="1600200" indent="-228600">
              <a:defRPr sz="1100">
                <a:solidFill>
                  <a:schemeClr val="tx1"/>
                </a:solidFill>
                <a:latin typeface="Arial" panose="020B0604020202020204" pitchFamily="34" charset="0"/>
                <a:ea typeface="ＭＳ Ｐゴシック" panose="020B0600070205080204" pitchFamily="34" charset="-128"/>
              </a:defRPr>
            </a:lvl4pPr>
            <a:lvl5pPr marL="2057400" indent="-228600">
              <a:defRPr sz="1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9pPr>
          </a:lstStyle>
          <a:p>
            <a:fld id="{CCCED2A9-2A43-4B46-9CCC-3142E14D0727}" type="slidenum">
              <a:rPr lang="en-GB" altLang="en-US" sz="1200" smtClean="0"/>
              <a:pPr/>
              <a:t>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F8AE68-E0F7-DBAE-A8B3-E213A03C30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0A58D2A-088D-C21F-48FD-4AE3A963BB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48A3A4A9-5F0B-A1D7-91F6-6AE6A1C625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ＭＳ Ｐゴシック" panose="020B0600070205080204" pitchFamily="34" charset="-128"/>
              </a:defRPr>
            </a:lvl1pPr>
            <a:lvl2pPr marL="742950" indent="-285750">
              <a:defRPr sz="1100">
                <a:solidFill>
                  <a:schemeClr val="tx1"/>
                </a:solidFill>
                <a:latin typeface="Arial" panose="020B0604020202020204" pitchFamily="34" charset="0"/>
                <a:ea typeface="ＭＳ Ｐゴシック" panose="020B0600070205080204" pitchFamily="34" charset="-128"/>
              </a:defRPr>
            </a:lvl2pPr>
            <a:lvl3pPr marL="1143000" indent="-228600">
              <a:defRPr sz="1100">
                <a:solidFill>
                  <a:schemeClr val="tx1"/>
                </a:solidFill>
                <a:latin typeface="Arial" panose="020B0604020202020204" pitchFamily="34" charset="0"/>
                <a:ea typeface="ＭＳ Ｐゴシック" panose="020B0600070205080204" pitchFamily="34" charset="-128"/>
              </a:defRPr>
            </a:lvl3pPr>
            <a:lvl4pPr marL="1600200" indent="-228600">
              <a:defRPr sz="1100">
                <a:solidFill>
                  <a:schemeClr val="tx1"/>
                </a:solidFill>
                <a:latin typeface="Arial" panose="020B0604020202020204" pitchFamily="34" charset="0"/>
                <a:ea typeface="ＭＳ Ｐゴシック" panose="020B0600070205080204" pitchFamily="34" charset="-128"/>
              </a:defRPr>
            </a:lvl4pPr>
            <a:lvl5pPr marL="2057400" indent="-228600">
              <a:defRPr sz="1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ＭＳ Ｐゴシック" panose="020B0600070205080204" pitchFamily="34" charset="-128"/>
              </a:defRPr>
            </a:lvl9pPr>
          </a:lstStyle>
          <a:p>
            <a:fld id="{A164E42F-D259-4870-9C18-E8B2EC949EAF}" type="slidenum">
              <a:rPr lang="en-GB" altLang="en-US" sz="1200" smtClean="0"/>
              <a:pPr/>
              <a:t>2</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6575"/>
            <a:ext cx="5829300" cy="2124075"/>
          </a:xfrm>
        </p:spPr>
        <p:txBody>
          <a:bodyPr/>
          <a:lstStyle/>
          <a:p>
            <a:r>
              <a:rPr lang="de-DE"/>
              <a:t>Mastertitelformat bearbeiten</a:t>
            </a:r>
          </a:p>
        </p:txBody>
      </p:sp>
      <p:sp>
        <p:nvSpPr>
          <p:cNvPr id="3" name="Untertitel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Rectangle 4">
            <a:extLst>
              <a:ext uri="{FF2B5EF4-FFF2-40B4-BE49-F238E27FC236}">
                <a16:creationId xmlns:a16="http://schemas.microsoft.com/office/drawing/2014/main" id="{BC64B5E3-EC9B-E5CC-58AC-56E219913F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03070D-4A63-1012-BE86-EFE219496E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04266C-9F92-6DA2-DA80-1DE71E5536CA}"/>
              </a:ext>
            </a:extLst>
          </p:cNvPr>
          <p:cNvSpPr>
            <a:spLocks noGrp="1" noChangeArrowheads="1"/>
          </p:cNvSpPr>
          <p:nvPr>
            <p:ph type="sldNum" sz="quarter" idx="12"/>
          </p:nvPr>
        </p:nvSpPr>
        <p:spPr>
          <a:ln/>
        </p:spPr>
        <p:txBody>
          <a:bodyPr/>
          <a:lstStyle>
            <a:lvl1pPr>
              <a:defRPr/>
            </a:lvl1pPr>
          </a:lstStyle>
          <a:p>
            <a:pPr>
              <a:defRPr/>
            </a:pPr>
            <a:fld id="{F016A656-1AB9-4147-9058-1B2864EB52DE}" type="slidenum">
              <a:rPr lang="en-US" altLang="en-US"/>
              <a:pPr>
                <a:defRPr/>
              </a:pPr>
              <a:t>‹#›</a:t>
            </a:fld>
            <a:endParaRPr lang="en-US" altLang="en-US"/>
          </a:p>
        </p:txBody>
      </p:sp>
    </p:spTree>
    <p:extLst>
      <p:ext uri="{BB962C8B-B14F-4D97-AF65-F5344CB8AC3E}">
        <p14:creationId xmlns:p14="http://schemas.microsoft.com/office/powerpoint/2010/main" val="62942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706D35B-9F21-C22B-225F-D5E9D0EE9D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833FAC-D2FD-E96B-0FDE-9B8F1F30B0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DB4471-BD10-7D9F-3251-81A4CC77C825}"/>
              </a:ext>
            </a:extLst>
          </p:cNvPr>
          <p:cNvSpPr>
            <a:spLocks noGrp="1" noChangeArrowheads="1"/>
          </p:cNvSpPr>
          <p:nvPr>
            <p:ph type="sldNum" sz="quarter" idx="12"/>
          </p:nvPr>
        </p:nvSpPr>
        <p:spPr>
          <a:ln/>
        </p:spPr>
        <p:txBody>
          <a:bodyPr/>
          <a:lstStyle>
            <a:lvl1pPr>
              <a:defRPr/>
            </a:lvl1pPr>
          </a:lstStyle>
          <a:p>
            <a:pPr>
              <a:defRPr/>
            </a:pPr>
            <a:fld id="{F6D54B2A-CE27-4244-B5FA-E79F95A87095}" type="slidenum">
              <a:rPr lang="en-US" altLang="en-US"/>
              <a:pPr>
                <a:defRPr/>
              </a:pPr>
              <a:t>‹#›</a:t>
            </a:fld>
            <a:endParaRPr lang="en-US" altLang="en-US"/>
          </a:p>
        </p:txBody>
      </p:sp>
    </p:spTree>
    <p:extLst>
      <p:ext uri="{BB962C8B-B14F-4D97-AF65-F5344CB8AC3E}">
        <p14:creationId xmlns:p14="http://schemas.microsoft.com/office/powerpoint/2010/main" val="363419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886325" y="881063"/>
            <a:ext cx="1457325" cy="79248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514350" y="881063"/>
            <a:ext cx="4219575" cy="7924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81F9296-8050-DCE2-3210-A09F0CD20A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E7031A-6D4E-07B7-8229-8B5040FAAD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303E38-19B2-F0F2-353C-54D6E687899E}"/>
              </a:ext>
            </a:extLst>
          </p:cNvPr>
          <p:cNvSpPr>
            <a:spLocks noGrp="1" noChangeArrowheads="1"/>
          </p:cNvSpPr>
          <p:nvPr>
            <p:ph type="sldNum" sz="quarter" idx="12"/>
          </p:nvPr>
        </p:nvSpPr>
        <p:spPr>
          <a:ln/>
        </p:spPr>
        <p:txBody>
          <a:bodyPr/>
          <a:lstStyle>
            <a:lvl1pPr>
              <a:defRPr/>
            </a:lvl1pPr>
          </a:lstStyle>
          <a:p>
            <a:pPr>
              <a:defRPr/>
            </a:pPr>
            <a:fld id="{E9A94464-A573-44DC-803D-C9B113427CD9}" type="slidenum">
              <a:rPr lang="en-US" altLang="en-US"/>
              <a:pPr>
                <a:defRPr/>
              </a:pPr>
              <a:t>‹#›</a:t>
            </a:fld>
            <a:endParaRPr lang="en-US" altLang="en-US"/>
          </a:p>
        </p:txBody>
      </p:sp>
    </p:spTree>
    <p:extLst>
      <p:ext uri="{BB962C8B-B14F-4D97-AF65-F5344CB8AC3E}">
        <p14:creationId xmlns:p14="http://schemas.microsoft.com/office/powerpoint/2010/main" val="120515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7188C72-8C4C-567A-280D-848E7090AB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E974E2-D0BA-F08A-F7C6-454CDD881B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F324BF-ED8D-E727-E526-63E56BA2AD5B}"/>
              </a:ext>
            </a:extLst>
          </p:cNvPr>
          <p:cNvSpPr>
            <a:spLocks noGrp="1" noChangeArrowheads="1"/>
          </p:cNvSpPr>
          <p:nvPr>
            <p:ph type="sldNum" sz="quarter" idx="12"/>
          </p:nvPr>
        </p:nvSpPr>
        <p:spPr>
          <a:ln/>
        </p:spPr>
        <p:txBody>
          <a:bodyPr/>
          <a:lstStyle>
            <a:lvl1pPr>
              <a:defRPr/>
            </a:lvl1pPr>
          </a:lstStyle>
          <a:p>
            <a:pPr>
              <a:defRPr/>
            </a:pPr>
            <a:fld id="{D4485F5D-C090-457A-9123-66E1F6BEE12B}" type="slidenum">
              <a:rPr lang="en-US" altLang="en-US"/>
              <a:pPr>
                <a:defRPr/>
              </a:pPr>
              <a:t>‹#›</a:t>
            </a:fld>
            <a:endParaRPr lang="en-US" altLang="en-US"/>
          </a:p>
        </p:txBody>
      </p:sp>
    </p:spTree>
    <p:extLst>
      <p:ext uri="{BB962C8B-B14F-4D97-AF65-F5344CB8AC3E}">
        <p14:creationId xmlns:p14="http://schemas.microsoft.com/office/powerpoint/2010/main" val="231170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6365875"/>
            <a:ext cx="5829300" cy="1966913"/>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4">
            <a:extLst>
              <a:ext uri="{FF2B5EF4-FFF2-40B4-BE49-F238E27FC236}">
                <a16:creationId xmlns:a16="http://schemas.microsoft.com/office/drawing/2014/main" id="{B62C8DC6-D762-A665-88D7-76D6EBF358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FB997F-B573-B94D-1A21-E7E5C2F151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6CADE8-C4D0-74E3-6E63-743B5CE9BCB6}"/>
              </a:ext>
            </a:extLst>
          </p:cNvPr>
          <p:cNvSpPr>
            <a:spLocks noGrp="1" noChangeArrowheads="1"/>
          </p:cNvSpPr>
          <p:nvPr>
            <p:ph type="sldNum" sz="quarter" idx="12"/>
          </p:nvPr>
        </p:nvSpPr>
        <p:spPr>
          <a:ln/>
        </p:spPr>
        <p:txBody>
          <a:bodyPr/>
          <a:lstStyle>
            <a:lvl1pPr>
              <a:defRPr/>
            </a:lvl1pPr>
          </a:lstStyle>
          <a:p>
            <a:pPr>
              <a:defRPr/>
            </a:pPr>
            <a:fld id="{C23DCC2D-7943-4547-A437-50FFBEE444FB}" type="slidenum">
              <a:rPr lang="en-US" altLang="en-US"/>
              <a:pPr>
                <a:defRPr/>
              </a:pPr>
              <a:t>‹#›</a:t>
            </a:fld>
            <a:endParaRPr lang="en-US" altLang="en-US"/>
          </a:p>
        </p:txBody>
      </p:sp>
    </p:spTree>
    <p:extLst>
      <p:ext uri="{BB962C8B-B14F-4D97-AF65-F5344CB8AC3E}">
        <p14:creationId xmlns:p14="http://schemas.microsoft.com/office/powerpoint/2010/main" val="331450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B7846899-0682-2636-D6E7-1517AFEA2D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F6B32A-97E5-913C-7464-66584F8CB6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57B26C-E4B1-AC7A-75B2-BFA3BD4B791F}"/>
              </a:ext>
            </a:extLst>
          </p:cNvPr>
          <p:cNvSpPr>
            <a:spLocks noGrp="1" noChangeArrowheads="1"/>
          </p:cNvSpPr>
          <p:nvPr>
            <p:ph type="sldNum" sz="quarter" idx="12"/>
          </p:nvPr>
        </p:nvSpPr>
        <p:spPr>
          <a:ln/>
        </p:spPr>
        <p:txBody>
          <a:bodyPr/>
          <a:lstStyle>
            <a:lvl1pPr>
              <a:defRPr/>
            </a:lvl1pPr>
          </a:lstStyle>
          <a:p>
            <a:pPr>
              <a:defRPr/>
            </a:pPr>
            <a:fld id="{ABE85B61-229D-43DE-80E7-C3F7B2FB2A55}" type="slidenum">
              <a:rPr lang="en-US" altLang="en-US"/>
              <a:pPr>
                <a:defRPr/>
              </a:pPr>
              <a:t>‹#›</a:t>
            </a:fld>
            <a:endParaRPr lang="en-US" altLang="en-US"/>
          </a:p>
        </p:txBody>
      </p:sp>
    </p:spTree>
    <p:extLst>
      <p:ext uri="{BB962C8B-B14F-4D97-AF65-F5344CB8AC3E}">
        <p14:creationId xmlns:p14="http://schemas.microsoft.com/office/powerpoint/2010/main" val="38385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875"/>
            <a:ext cx="6172200" cy="1651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49E16EE1-6E6A-814B-1AFD-2211C525DD8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E6995DF-55A8-A23F-F9CB-C5D90C721C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178BAB8-5FA4-0A52-8F9A-981F6D0772A4}"/>
              </a:ext>
            </a:extLst>
          </p:cNvPr>
          <p:cNvSpPr>
            <a:spLocks noGrp="1" noChangeArrowheads="1"/>
          </p:cNvSpPr>
          <p:nvPr>
            <p:ph type="sldNum" sz="quarter" idx="12"/>
          </p:nvPr>
        </p:nvSpPr>
        <p:spPr>
          <a:ln/>
        </p:spPr>
        <p:txBody>
          <a:bodyPr/>
          <a:lstStyle>
            <a:lvl1pPr>
              <a:defRPr/>
            </a:lvl1pPr>
          </a:lstStyle>
          <a:p>
            <a:pPr>
              <a:defRPr/>
            </a:pPr>
            <a:fld id="{2A0FAD9C-ECB2-4725-8F51-4015334FF268}" type="slidenum">
              <a:rPr lang="en-US" altLang="en-US"/>
              <a:pPr>
                <a:defRPr/>
              </a:pPr>
              <a:t>‹#›</a:t>
            </a:fld>
            <a:endParaRPr lang="en-US" altLang="en-US"/>
          </a:p>
        </p:txBody>
      </p:sp>
    </p:spTree>
    <p:extLst>
      <p:ext uri="{BB962C8B-B14F-4D97-AF65-F5344CB8AC3E}">
        <p14:creationId xmlns:p14="http://schemas.microsoft.com/office/powerpoint/2010/main" val="138889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4">
            <a:extLst>
              <a:ext uri="{FF2B5EF4-FFF2-40B4-BE49-F238E27FC236}">
                <a16:creationId xmlns:a16="http://schemas.microsoft.com/office/drawing/2014/main" id="{BAC891E1-5B31-96BB-8262-0E35F3A1228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55ADA2-99A9-ED8C-CC41-60571E9A9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83C5B6A-A577-43ED-D266-C8C62860AAA5}"/>
              </a:ext>
            </a:extLst>
          </p:cNvPr>
          <p:cNvSpPr>
            <a:spLocks noGrp="1" noChangeArrowheads="1"/>
          </p:cNvSpPr>
          <p:nvPr>
            <p:ph type="sldNum" sz="quarter" idx="12"/>
          </p:nvPr>
        </p:nvSpPr>
        <p:spPr>
          <a:ln/>
        </p:spPr>
        <p:txBody>
          <a:bodyPr/>
          <a:lstStyle>
            <a:lvl1pPr>
              <a:defRPr/>
            </a:lvl1pPr>
          </a:lstStyle>
          <a:p>
            <a:pPr>
              <a:defRPr/>
            </a:pPr>
            <a:fld id="{F6574463-7106-481C-9FBF-D7803EF34CC8}" type="slidenum">
              <a:rPr lang="en-US" altLang="en-US"/>
              <a:pPr>
                <a:defRPr/>
              </a:pPr>
              <a:t>‹#›</a:t>
            </a:fld>
            <a:endParaRPr lang="en-US" altLang="en-US"/>
          </a:p>
        </p:txBody>
      </p:sp>
    </p:spTree>
    <p:extLst>
      <p:ext uri="{BB962C8B-B14F-4D97-AF65-F5344CB8AC3E}">
        <p14:creationId xmlns:p14="http://schemas.microsoft.com/office/powerpoint/2010/main" val="269926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E31E91-4B48-7AF3-1261-E38A928CC3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954872A-7F24-8F21-1C7E-13831211AC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FE478B4-03B5-BB73-C034-511AD8EB5868}"/>
              </a:ext>
            </a:extLst>
          </p:cNvPr>
          <p:cNvSpPr>
            <a:spLocks noGrp="1" noChangeArrowheads="1"/>
          </p:cNvSpPr>
          <p:nvPr>
            <p:ph type="sldNum" sz="quarter" idx="12"/>
          </p:nvPr>
        </p:nvSpPr>
        <p:spPr>
          <a:ln/>
        </p:spPr>
        <p:txBody>
          <a:bodyPr/>
          <a:lstStyle>
            <a:lvl1pPr>
              <a:defRPr/>
            </a:lvl1pPr>
          </a:lstStyle>
          <a:p>
            <a:pPr>
              <a:defRPr/>
            </a:pPr>
            <a:fld id="{AF465AEC-3366-44EF-902F-8156E6A1ADF5}" type="slidenum">
              <a:rPr lang="en-US" altLang="en-US"/>
              <a:pPr>
                <a:defRPr/>
              </a:pPr>
              <a:t>‹#›</a:t>
            </a:fld>
            <a:endParaRPr lang="en-US" altLang="en-US"/>
          </a:p>
        </p:txBody>
      </p:sp>
    </p:spTree>
    <p:extLst>
      <p:ext uri="{BB962C8B-B14F-4D97-AF65-F5344CB8AC3E}">
        <p14:creationId xmlns:p14="http://schemas.microsoft.com/office/powerpoint/2010/main" val="85574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393700"/>
            <a:ext cx="2255838" cy="1679575"/>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a:extLst>
              <a:ext uri="{FF2B5EF4-FFF2-40B4-BE49-F238E27FC236}">
                <a16:creationId xmlns:a16="http://schemas.microsoft.com/office/drawing/2014/main" id="{0C4AFB50-6E0D-9D3E-5DFC-3A0D016F55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80274D-F51E-EBA6-F23F-6DE3562EC1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198218-16E0-32DE-0DD9-92545A4FC39E}"/>
              </a:ext>
            </a:extLst>
          </p:cNvPr>
          <p:cNvSpPr>
            <a:spLocks noGrp="1" noChangeArrowheads="1"/>
          </p:cNvSpPr>
          <p:nvPr>
            <p:ph type="sldNum" sz="quarter" idx="12"/>
          </p:nvPr>
        </p:nvSpPr>
        <p:spPr>
          <a:ln/>
        </p:spPr>
        <p:txBody>
          <a:bodyPr/>
          <a:lstStyle>
            <a:lvl1pPr>
              <a:defRPr/>
            </a:lvl1pPr>
          </a:lstStyle>
          <a:p>
            <a:pPr>
              <a:defRPr/>
            </a:pPr>
            <a:fld id="{A5FB8394-333B-4A0B-8155-2480CF6C92DD}" type="slidenum">
              <a:rPr lang="en-US" altLang="en-US"/>
              <a:pPr>
                <a:defRPr/>
              </a:pPr>
              <a:t>‹#›</a:t>
            </a:fld>
            <a:endParaRPr lang="en-US" altLang="en-US"/>
          </a:p>
        </p:txBody>
      </p:sp>
    </p:spTree>
    <p:extLst>
      <p:ext uri="{BB962C8B-B14F-4D97-AF65-F5344CB8AC3E}">
        <p14:creationId xmlns:p14="http://schemas.microsoft.com/office/powerpoint/2010/main" val="410183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613" y="6934200"/>
            <a:ext cx="4114800" cy="819150"/>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a:extLst>
              <a:ext uri="{FF2B5EF4-FFF2-40B4-BE49-F238E27FC236}">
                <a16:creationId xmlns:a16="http://schemas.microsoft.com/office/drawing/2014/main" id="{6B585A9A-7C67-AFD9-CF67-DEE3C30D03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25FE44D-0EBD-4DDE-64A6-760E30B444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CD92B-9972-3BA7-6C64-DC977AA7E0DC}"/>
              </a:ext>
            </a:extLst>
          </p:cNvPr>
          <p:cNvSpPr>
            <a:spLocks noGrp="1" noChangeArrowheads="1"/>
          </p:cNvSpPr>
          <p:nvPr>
            <p:ph type="sldNum" sz="quarter" idx="12"/>
          </p:nvPr>
        </p:nvSpPr>
        <p:spPr>
          <a:ln/>
        </p:spPr>
        <p:txBody>
          <a:bodyPr/>
          <a:lstStyle>
            <a:lvl1pPr>
              <a:defRPr/>
            </a:lvl1pPr>
          </a:lstStyle>
          <a:p>
            <a:pPr>
              <a:defRPr/>
            </a:pPr>
            <a:fld id="{975586D8-CA8D-4420-A1B8-F2B48CE31F38}" type="slidenum">
              <a:rPr lang="en-US" altLang="en-US"/>
              <a:pPr>
                <a:defRPr/>
              </a:pPr>
              <a:t>‹#›</a:t>
            </a:fld>
            <a:endParaRPr lang="en-US" altLang="en-US"/>
          </a:p>
        </p:txBody>
      </p:sp>
    </p:spTree>
    <p:extLst>
      <p:ext uri="{BB962C8B-B14F-4D97-AF65-F5344CB8AC3E}">
        <p14:creationId xmlns:p14="http://schemas.microsoft.com/office/powerpoint/2010/main" val="73214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BD4BED-8D03-DEF9-F02F-99A4EFA0B412}"/>
              </a:ext>
            </a:extLst>
          </p:cNvPr>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E09C9B-A099-5D71-1195-C3973B773FA4}"/>
              </a:ext>
            </a:extLst>
          </p:cNvPr>
          <p:cNvSpPr>
            <a:spLocks noGrp="1" noChangeArrowheads="1"/>
          </p:cNvSpPr>
          <p:nvPr>
            <p:ph type="body" idx="1"/>
          </p:nvPr>
        </p:nvSpPr>
        <p:spPr bwMode="auto">
          <a:xfrm>
            <a:off x="514350" y="2862263"/>
            <a:ext cx="58293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66BE8C1-CFEF-C628-347C-BDA871329B29}"/>
              </a:ext>
            </a:extLst>
          </p:cNvPr>
          <p:cNvSpPr>
            <a:spLocks noGrp="1" noChangeArrowheads="1"/>
          </p:cNvSpPr>
          <p:nvPr>
            <p:ph type="dt" sz="half" idx="2"/>
          </p:nvPr>
        </p:nvSpPr>
        <p:spPr bwMode="auto">
          <a:xfrm>
            <a:off x="514350" y="9024938"/>
            <a:ext cx="1428750" cy="6604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7029BF26-4AED-20A1-E887-4A81DA764AD3}"/>
              </a:ext>
            </a:extLst>
          </p:cNvPr>
          <p:cNvSpPr>
            <a:spLocks noGrp="1" noChangeArrowheads="1"/>
          </p:cNvSpPr>
          <p:nvPr>
            <p:ph type="ftr" sz="quarter" idx="3"/>
          </p:nvPr>
        </p:nvSpPr>
        <p:spPr bwMode="auto">
          <a:xfrm>
            <a:off x="2343150" y="9024938"/>
            <a:ext cx="2171700" cy="6604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FEC7AA64-2BF4-3136-6167-13F63AB53245}"/>
              </a:ext>
            </a:extLst>
          </p:cNvPr>
          <p:cNvSpPr>
            <a:spLocks noGrp="1" noChangeArrowheads="1"/>
          </p:cNvSpPr>
          <p:nvPr>
            <p:ph type="sldNum" sz="quarter" idx="4"/>
          </p:nvPr>
        </p:nvSpPr>
        <p:spPr bwMode="auto">
          <a:xfrm>
            <a:off x="4914900" y="9024938"/>
            <a:ext cx="1428750" cy="6604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BE93EABE-4117-4EDD-B65F-3B4AFEA09C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hyperlink" Target="mailto:KENTsales.UK@kenteurope.com"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ext Box 20">
            <a:extLst>
              <a:ext uri="{FF2B5EF4-FFF2-40B4-BE49-F238E27FC236}">
                <a16:creationId xmlns:a16="http://schemas.microsoft.com/office/drawing/2014/main" id="{64E835D3-8EAA-A7C4-155D-11493BDA2AE5}"/>
              </a:ext>
            </a:extLst>
          </p:cNvPr>
          <p:cNvSpPr txBox="1">
            <a:spLocks noChangeArrowheads="1"/>
          </p:cNvSpPr>
          <p:nvPr/>
        </p:nvSpPr>
        <p:spPr bwMode="auto">
          <a:xfrm>
            <a:off x="846138" y="1346200"/>
            <a:ext cx="5181600" cy="457200"/>
          </a:xfrm>
          <a:prstGeom prst="rect">
            <a:avLst/>
          </a:prstGeom>
          <a:noFill/>
          <a:ln>
            <a:noFill/>
          </a:ln>
        </p:spPr>
        <p:txBody>
          <a:bodyPr>
            <a:spAutoFit/>
          </a:bodyPr>
          <a:lstStyle>
            <a:lvl1pPr>
              <a:defRPr sz="1100">
                <a:solidFill>
                  <a:schemeClr val="tx1"/>
                </a:solidFill>
                <a:latin typeface="Arial" charset="0"/>
                <a:ea typeface="ＭＳ Ｐゴシック" charset="0"/>
                <a:cs typeface="ＭＳ Ｐゴシック" charset="0"/>
              </a:defRPr>
            </a:lvl1pPr>
            <a:lvl2pPr marL="742950" indent="-285750">
              <a:defRPr sz="1100">
                <a:solidFill>
                  <a:schemeClr val="tx1"/>
                </a:solidFill>
                <a:latin typeface="Arial" charset="0"/>
                <a:ea typeface="ＭＳ Ｐゴシック" charset="0"/>
                <a:cs typeface="ＭＳ Ｐゴシック" charset="0"/>
              </a:defRPr>
            </a:lvl2pPr>
            <a:lvl3pPr marL="1143000" indent="-228600">
              <a:defRPr sz="1100">
                <a:solidFill>
                  <a:schemeClr val="tx1"/>
                </a:solidFill>
                <a:latin typeface="Arial" charset="0"/>
                <a:ea typeface="ＭＳ Ｐゴシック" charset="0"/>
                <a:cs typeface="ＭＳ Ｐゴシック" charset="0"/>
              </a:defRPr>
            </a:lvl3pPr>
            <a:lvl4pPr marL="1600200" indent="-228600">
              <a:defRPr sz="1100">
                <a:solidFill>
                  <a:schemeClr val="tx1"/>
                </a:solidFill>
                <a:latin typeface="Arial" charset="0"/>
                <a:ea typeface="ＭＳ Ｐゴシック" charset="0"/>
                <a:cs typeface="ＭＳ Ｐゴシック" charset="0"/>
              </a:defRPr>
            </a:lvl4pPr>
            <a:lvl5pPr marL="2057400" indent="-228600">
              <a:defRPr sz="11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9pPr>
          </a:lstStyle>
          <a:p>
            <a:pPr>
              <a:spcBef>
                <a:spcPct val="50000"/>
              </a:spcBef>
              <a:defRPr/>
            </a:pPr>
            <a:r>
              <a:rPr lang="en-US" sz="2400" b="1" spc="-80" dirty="0"/>
              <a:t>2K Epoxy Panel Bond</a:t>
            </a:r>
          </a:p>
        </p:txBody>
      </p:sp>
      <p:sp>
        <p:nvSpPr>
          <p:cNvPr id="3075" name="Text Box 21">
            <a:extLst>
              <a:ext uri="{FF2B5EF4-FFF2-40B4-BE49-F238E27FC236}">
                <a16:creationId xmlns:a16="http://schemas.microsoft.com/office/drawing/2014/main" id="{23948F72-84BF-9A83-E6B4-9A4BF8271583}"/>
              </a:ext>
            </a:extLst>
          </p:cNvPr>
          <p:cNvSpPr txBox="1">
            <a:spLocks noChangeArrowheads="1"/>
          </p:cNvSpPr>
          <p:nvPr/>
        </p:nvSpPr>
        <p:spPr bwMode="auto">
          <a:xfrm>
            <a:off x="846138" y="1781175"/>
            <a:ext cx="5527675" cy="36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en-US" sz="900"/>
              <a:t>Two-component structural epoxy adhesive showing high chemical and heat resistance, for bonding steel, SMC, aluminium, composite materials and many other substrates</a:t>
            </a:r>
            <a:endParaRPr lang="en-US" altLang="en-US" sz="900"/>
          </a:p>
        </p:txBody>
      </p:sp>
      <p:sp>
        <p:nvSpPr>
          <p:cNvPr id="3076" name="Text Box 22">
            <a:extLst>
              <a:ext uri="{FF2B5EF4-FFF2-40B4-BE49-F238E27FC236}">
                <a16:creationId xmlns:a16="http://schemas.microsoft.com/office/drawing/2014/main" id="{34649C1D-7B74-4DC3-EEB1-F5C1FA000102}"/>
              </a:ext>
            </a:extLst>
          </p:cNvPr>
          <p:cNvSpPr txBox="1">
            <a:spLocks noChangeArrowheads="1"/>
          </p:cNvSpPr>
          <p:nvPr/>
        </p:nvSpPr>
        <p:spPr bwMode="auto">
          <a:xfrm>
            <a:off x="755650" y="4851400"/>
            <a:ext cx="5949950" cy="78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1162050">
              <a:spcBef>
                <a:spcPct val="20000"/>
              </a:spcBef>
              <a:buChar char="•"/>
              <a:tabLst>
                <a:tab pos="900113" algn="l"/>
                <a:tab pos="2239963" algn="l"/>
                <a:tab pos="3232150" algn="l"/>
              </a:tabLst>
              <a:defRPr sz="3200">
                <a:solidFill>
                  <a:schemeClr val="tx1"/>
                </a:solidFill>
                <a:latin typeface="Arial" panose="020B0604020202020204" pitchFamily="34" charset="0"/>
                <a:ea typeface="ＭＳ Ｐゴシック" panose="020B0600070205080204" pitchFamily="34" charset="-128"/>
              </a:defRPr>
            </a:lvl1pPr>
            <a:lvl2pPr marL="742950" indent="-285750" defTabSz="1162050">
              <a:spcBef>
                <a:spcPct val="20000"/>
              </a:spcBef>
              <a:buChar char="–"/>
              <a:tabLst>
                <a:tab pos="900113" algn="l"/>
                <a:tab pos="2239963" algn="l"/>
                <a:tab pos="323215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defTabSz="1162050">
              <a:spcBef>
                <a:spcPct val="20000"/>
              </a:spcBef>
              <a:buChar char="•"/>
              <a:tabLst>
                <a:tab pos="900113" algn="l"/>
                <a:tab pos="2239963" algn="l"/>
                <a:tab pos="32321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defTabSz="1162050">
              <a:spcBef>
                <a:spcPct val="20000"/>
              </a:spcBef>
              <a:buChar char="–"/>
              <a:tabLst>
                <a:tab pos="900113" algn="l"/>
                <a:tab pos="2239963" algn="l"/>
                <a:tab pos="32321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1162050">
              <a:spcBef>
                <a:spcPct val="20000"/>
              </a:spcBef>
              <a:buChar char="»"/>
              <a:tabLst>
                <a:tab pos="900113" algn="l"/>
                <a:tab pos="2239963" algn="l"/>
                <a:tab pos="32321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1162050" eaLnBrk="0" fontAlgn="base" hangingPunct="0">
              <a:spcBef>
                <a:spcPct val="20000"/>
              </a:spcBef>
              <a:spcAft>
                <a:spcPct val="0"/>
              </a:spcAft>
              <a:buChar char="»"/>
              <a:tabLst>
                <a:tab pos="900113" algn="l"/>
                <a:tab pos="2239963" algn="l"/>
                <a:tab pos="32321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1162050" eaLnBrk="0" fontAlgn="base" hangingPunct="0">
              <a:spcBef>
                <a:spcPct val="20000"/>
              </a:spcBef>
              <a:spcAft>
                <a:spcPct val="0"/>
              </a:spcAft>
              <a:buChar char="»"/>
              <a:tabLst>
                <a:tab pos="900113" algn="l"/>
                <a:tab pos="2239963" algn="l"/>
                <a:tab pos="32321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1162050" eaLnBrk="0" fontAlgn="base" hangingPunct="0">
              <a:spcBef>
                <a:spcPct val="20000"/>
              </a:spcBef>
              <a:spcAft>
                <a:spcPct val="0"/>
              </a:spcAft>
              <a:buChar char="»"/>
              <a:tabLst>
                <a:tab pos="900113" algn="l"/>
                <a:tab pos="2239963" algn="l"/>
                <a:tab pos="32321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1162050" eaLnBrk="0" fontAlgn="base" hangingPunct="0">
              <a:spcBef>
                <a:spcPct val="20000"/>
              </a:spcBef>
              <a:spcAft>
                <a:spcPct val="0"/>
              </a:spcAft>
              <a:buChar char="»"/>
              <a:tabLst>
                <a:tab pos="900113" algn="l"/>
                <a:tab pos="2239963" algn="l"/>
                <a:tab pos="323215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t>P/N	Product	S/C	Packaging</a:t>
            </a:r>
          </a:p>
          <a:p>
            <a:pPr>
              <a:spcBef>
                <a:spcPct val="0"/>
              </a:spcBef>
              <a:buFontTx/>
              <a:buNone/>
            </a:pPr>
            <a:endParaRPr lang="en-US" altLang="en-US" sz="900" b="1">
              <a:cs typeface="Arial" panose="020B0604020202020204" pitchFamily="34" charset="0"/>
            </a:endParaRPr>
          </a:p>
          <a:p>
            <a:pPr>
              <a:spcBef>
                <a:spcPct val="0"/>
              </a:spcBef>
              <a:buFontTx/>
              <a:buNone/>
            </a:pPr>
            <a:r>
              <a:rPr lang="en-US" altLang="en-US" sz="900"/>
              <a:t>86496	2K Epoxy Panel Bond	2KEPB	195 ml cartridge + 1 nozzle</a:t>
            </a:r>
          </a:p>
          <a:p>
            <a:pPr>
              <a:spcBef>
                <a:spcPct val="0"/>
              </a:spcBef>
              <a:buFontTx/>
              <a:buNone/>
            </a:pPr>
            <a:r>
              <a:rPr lang="en-US" altLang="en-US" sz="900"/>
              <a:t>87007	2K Epoxy Panel Bond	2KEPB2	220 ml cartridge + 1 nozzle</a:t>
            </a:r>
          </a:p>
          <a:p>
            <a:pPr>
              <a:spcBef>
                <a:spcPct val="0"/>
              </a:spcBef>
              <a:buFontTx/>
              <a:buNone/>
            </a:pPr>
            <a:r>
              <a:rPr lang="en-US" altLang="en-US" sz="900"/>
              <a:t>86511	Nozzles	2KEPBN	Bag of 3 nozzles</a:t>
            </a:r>
          </a:p>
        </p:txBody>
      </p:sp>
      <p:sp>
        <p:nvSpPr>
          <p:cNvPr id="2053" name="Text Box 23">
            <a:extLst>
              <a:ext uri="{FF2B5EF4-FFF2-40B4-BE49-F238E27FC236}">
                <a16:creationId xmlns:a16="http://schemas.microsoft.com/office/drawing/2014/main" id="{35412156-A9C8-1D0F-68EE-185F7083B412}"/>
              </a:ext>
            </a:extLst>
          </p:cNvPr>
          <p:cNvSpPr txBox="1">
            <a:spLocks noChangeArrowheads="1"/>
          </p:cNvSpPr>
          <p:nvPr/>
        </p:nvSpPr>
        <p:spPr bwMode="auto">
          <a:xfrm>
            <a:off x="3317875" y="2263775"/>
            <a:ext cx="3470275" cy="2271713"/>
          </a:xfrm>
          <a:prstGeom prst="rect">
            <a:avLst/>
          </a:prstGeom>
          <a:noFill/>
          <a:ln>
            <a:noFill/>
          </a:ln>
        </p:spPr>
        <p:txBody>
          <a:bodyPr>
            <a:spAutoFit/>
          </a:bodyPr>
          <a:lstStyle>
            <a:lvl1pPr>
              <a:spcBef>
                <a:spcPct val="20000"/>
              </a:spcBef>
              <a:buChar char="•"/>
              <a:tabLst>
                <a:tab pos="2765425" algn="l"/>
              </a:tabLst>
              <a:defRPr sz="3200">
                <a:solidFill>
                  <a:schemeClr val="tx1"/>
                </a:solidFill>
                <a:latin typeface="Arial" pitchFamily="34" charset="0"/>
                <a:ea typeface="ＭＳ Ｐゴシック" pitchFamily="34" charset="-128"/>
              </a:defRPr>
            </a:lvl1pPr>
            <a:lvl2pPr marL="742950" indent="-285750">
              <a:spcBef>
                <a:spcPct val="20000"/>
              </a:spcBef>
              <a:buChar char="–"/>
              <a:tabLst>
                <a:tab pos="2765425" algn="l"/>
              </a:tabLst>
              <a:defRPr sz="2800">
                <a:solidFill>
                  <a:schemeClr val="tx1"/>
                </a:solidFill>
                <a:latin typeface="Arial" pitchFamily="34" charset="0"/>
                <a:ea typeface="ＭＳ Ｐゴシック" pitchFamily="34" charset="-128"/>
              </a:defRPr>
            </a:lvl2pPr>
            <a:lvl3pPr marL="1143000" indent="-228600">
              <a:spcBef>
                <a:spcPct val="20000"/>
              </a:spcBef>
              <a:buChar char="•"/>
              <a:tabLst>
                <a:tab pos="2765425" algn="l"/>
              </a:tabLst>
              <a:defRPr sz="2400">
                <a:solidFill>
                  <a:schemeClr val="tx1"/>
                </a:solidFill>
                <a:latin typeface="Arial" pitchFamily="34" charset="0"/>
                <a:ea typeface="ＭＳ Ｐゴシック" pitchFamily="34" charset="-128"/>
              </a:defRPr>
            </a:lvl3pPr>
            <a:lvl4pPr marL="1600200" indent="-228600">
              <a:spcBef>
                <a:spcPct val="20000"/>
              </a:spcBef>
              <a:buChar char="–"/>
              <a:tabLst>
                <a:tab pos="2765425" algn="l"/>
              </a:tabLst>
              <a:defRPr sz="2000">
                <a:solidFill>
                  <a:schemeClr val="tx1"/>
                </a:solidFill>
                <a:latin typeface="Arial" pitchFamily="34" charset="0"/>
                <a:ea typeface="ＭＳ Ｐゴシック" pitchFamily="34" charset="-128"/>
              </a:defRPr>
            </a:lvl4pPr>
            <a:lvl5pPr marL="2057400" indent="-228600">
              <a:spcBef>
                <a:spcPct val="20000"/>
              </a:spcBef>
              <a:buChar char="»"/>
              <a:tabLst>
                <a:tab pos="2765425"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9pPr>
          </a:lstStyle>
          <a:p>
            <a:pPr>
              <a:spcBef>
                <a:spcPct val="0"/>
              </a:spcBef>
              <a:buFontTx/>
              <a:buNone/>
              <a:defRPr/>
            </a:pPr>
            <a:r>
              <a:rPr lang="en-US" altLang="en-US" sz="1200" b="1" dirty="0"/>
              <a:t>Features &amp; Benefits</a:t>
            </a:r>
          </a:p>
          <a:p>
            <a:pPr marL="171450" indent="-171450">
              <a:spcBef>
                <a:spcPct val="0"/>
              </a:spcBef>
              <a:defRPr/>
            </a:pPr>
            <a:r>
              <a:rPr lang="en-GB" sz="900" dirty="0"/>
              <a:t>Based on epoxy resins – for improved stiffness and light weight design</a:t>
            </a:r>
          </a:p>
          <a:p>
            <a:pPr marL="171450" indent="-171450">
              <a:spcBef>
                <a:spcPct val="0"/>
              </a:spcBef>
              <a:defRPr/>
            </a:pPr>
            <a:r>
              <a:rPr lang="en-GB" sz="900" dirty="0"/>
              <a:t>Bond line thickness is controlled by 0.25mm glass beads – no need to manually control the minimum bond line thickness</a:t>
            </a:r>
          </a:p>
          <a:p>
            <a:pPr marL="171450" indent="-171450">
              <a:spcBef>
                <a:spcPct val="0"/>
              </a:spcBef>
              <a:defRPr/>
            </a:pPr>
            <a:r>
              <a:rPr lang="en-GB" altLang="en-US" sz="900" dirty="0"/>
              <a:t>Spot </a:t>
            </a:r>
            <a:r>
              <a:rPr lang="en-GB" altLang="en-US" sz="900" dirty="0" err="1"/>
              <a:t>weldable</a:t>
            </a:r>
            <a:r>
              <a:rPr lang="en-GB" altLang="en-US" sz="900" dirty="0"/>
              <a:t> before full cure – no need to wait 24 hours before welding</a:t>
            </a:r>
          </a:p>
          <a:p>
            <a:pPr marL="171450" indent="-171450">
              <a:spcBef>
                <a:spcPct val="0"/>
              </a:spcBef>
              <a:defRPr/>
            </a:pPr>
            <a:r>
              <a:rPr lang="en-GB" sz="900" dirty="0" err="1"/>
              <a:t>Sandable</a:t>
            </a:r>
            <a:r>
              <a:rPr lang="en-GB" sz="900" dirty="0"/>
              <a:t> and paintable</a:t>
            </a:r>
          </a:p>
          <a:p>
            <a:pPr marL="171450" indent="-171450">
              <a:spcBef>
                <a:spcPct val="0"/>
              </a:spcBef>
              <a:defRPr/>
            </a:pPr>
            <a:r>
              <a:rPr lang="en-GB" altLang="en-US" sz="900" dirty="0"/>
              <a:t>Withstands automotive e-coat, powder prime and paint oven temperatures up to 230 </a:t>
            </a:r>
            <a:r>
              <a:rPr lang="en-GB" altLang="en-US" sz="900" baseline="50000" dirty="0"/>
              <a:t>o</a:t>
            </a:r>
            <a:r>
              <a:rPr lang="en-GB" altLang="en-US" sz="900" dirty="0"/>
              <a:t>C – very resistant to heat and chemicals</a:t>
            </a:r>
          </a:p>
          <a:p>
            <a:pPr marL="171450" indent="-171450">
              <a:defRPr/>
            </a:pPr>
            <a:r>
              <a:rPr lang="en-GB" altLang="en-US" sz="900" dirty="0"/>
              <a:t>Unique anti-corrosion formulation – ideal for hybrid assemblies of metal with different substrates</a:t>
            </a:r>
          </a:p>
          <a:p>
            <a:pPr marL="171450" indent="-171450">
              <a:defRPr/>
            </a:pPr>
            <a:r>
              <a:rPr lang="en-GB" sz="900" dirty="0"/>
              <a:t>High energy absorption and very good crash performance –  approved by TÜV </a:t>
            </a:r>
            <a:r>
              <a:rPr lang="en-GB" sz="900" dirty="0" err="1"/>
              <a:t>Rheinland</a:t>
            </a:r>
            <a:endParaRPr lang="en-GB" sz="900" dirty="0"/>
          </a:p>
        </p:txBody>
      </p:sp>
      <p:sp>
        <p:nvSpPr>
          <p:cNvPr id="3078" name="Text Box 24">
            <a:extLst>
              <a:ext uri="{FF2B5EF4-FFF2-40B4-BE49-F238E27FC236}">
                <a16:creationId xmlns:a16="http://schemas.microsoft.com/office/drawing/2014/main" id="{E031E24A-44CF-CA2D-51BE-84A9E05F39BE}"/>
              </a:ext>
            </a:extLst>
          </p:cNvPr>
          <p:cNvSpPr txBox="1">
            <a:spLocks noChangeArrowheads="1"/>
          </p:cNvSpPr>
          <p:nvPr/>
        </p:nvSpPr>
        <p:spPr bwMode="auto">
          <a:xfrm>
            <a:off x="762000" y="5716588"/>
            <a:ext cx="5808663" cy="16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b="1"/>
              <a:t>Application</a:t>
            </a:r>
          </a:p>
          <a:p>
            <a:pPr>
              <a:buFontTx/>
              <a:buNone/>
            </a:pPr>
            <a:r>
              <a:rPr lang="en-GB" altLang="en-US" sz="900"/>
              <a:t>2K Epoxy Panel Bond provides versatility in use across a broad range of assembly requirements, from body panels, such as roofs and front fenders, to closures, such as doors, trunks, and hoods.</a:t>
            </a:r>
          </a:p>
          <a:p>
            <a:pPr>
              <a:buFontTx/>
              <a:buNone/>
            </a:pPr>
            <a:r>
              <a:rPr lang="en-GB" altLang="en-US" sz="900"/>
              <a:t>2K Epoxy Panel Bond offers excellent adhesion on a wide variety of substrates such as CFRP (carbon fibre reinforced plastic), SMC (sheet moulding composite), FRP (fibreglass reinforced plastic), ABS, aluminium, galvanized steel, cold rolled steel, etc. </a:t>
            </a:r>
          </a:p>
          <a:p>
            <a:pPr>
              <a:buFontTx/>
              <a:buNone/>
            </a:pPr>
            <a:r>
              <a:rPr lang="en-GB" altLang="en-US" sz="900"/>
              <a:t>For hybrid assemblies of two different metals, 2K Epoxy Panel Bond distinguishes itself with excellent corrosion protection and impact toughness. </a:t>
            </a:r>
          </a:p>
          <a:p>
            <a:pPr>
              <a:buFontTx/>
              <a:buNone/>
            </a:pPr>
            <a:r>
              <a:rPr lang="en-GB" altLang="en-US" sz="900"/>
              <a:t>2K Epoxy Panel Bond facilitates a high degree of relative motion in the joint, e.g. in the particular case of  dissimilar materials bonded to each other, showing different thermal expansion coefficients.</a:t>
            </a:r>
          </a:p>
        </p:txBody>
      </p:sp>
      <p:sp>
        <p:nvSpPr>
          <p:cNvPr id="2055" name="Text Box 24">
            <a:extLst>
              <a:ext uri="{FF2B5EF4-FFF2-40B4-BE49-F238E27FC236}">
                <a16:creationId xmlns:a16="http://schemas.microsoft.com/office/drawing/2014/main" id="{C9E0A362-BB17-415C-DC57-26F1F92AA584}"/>
              </a:ext>
            </a:extLst>
          </p:cNvPr>
          <p:cNvSpPr txBox="1">
            <a:spLocks noChangeArrowheads="1"/>
          </p:cNvSpPr>
          <p:nvPr/>
        </p:nvSpPr>
        <p:spPr bwMode="auto">
          <a:xfrm>
            <a:off x="762000" y="7454449"/>
            <a:ext cx="5808663" cy="2215991"/>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defRPr/>
            </a:pPr>
            <a:r>
              <a:rPr lang="en-US" altLang="en-US" sz="1200" b="1" dirty="0"/>
              <a:t>Instructions</a:t>
            </a:r>
          </a:p>
          <a:p>
            <a:pPr marL="180975" indent="-180975">
              <a:spcBef>
                <a:spcPct val="0"/>
              </a:spcBef>
              <a:buFontTx/>
              <a:buAutoNum type="arabicPeriod"/>
              <a:defRPr/>
            </a:pPr>
            <a:r>
              <a:rPr lang="en-GB" altLang="en-US" sz="900" dirty="0"/>
              <a:t>Clean surfaces with KENT </a:t>
            </a:r>
            <a:r>
              <a:rPr lang="en-GB" altLang="en-US" sz="900" dirty="0" err="1"/>
              <a:t>Acrysol</a:t>
            </a:r>
            <a:r>
              <a:rPr lang="en-GB" altLang="en-US" sz="900" dirty="0"/>
              <a:t> or Soft Surface Cleaner and allow to dry.</a:t>
            </a:r>
          </a:p>
          <a:p>
            <a:pPr marL="180975" indent="-180975">
              <a:spcBef>
                <a:spcPct val="0"/>
              </a:spcBef>
              <a:buFontTx/>
              <a:buAutoNum type="arabicPeriod"/>
              <a:defRPr/>
            </a:pPr>
            <a:r>
              <a:rPr lang="en-GB" altLang="en-US" sz="900" dirty="0"/>
              <a:t>Sand the surfaces lightly and degrease.</a:t>
            </a:r>
          </a:p>
          <a:p>
            <a:pPr marL="180975" indent="-180975">
              <a:spcBef>
                <a:spcPct val="0"/>
              </a:spcBef>
              <a:buFontTx/>
              <a:buAutoNum type="arabicPeriod"/>
              <a:defRPr/>
            </a:pPr>
            <a:r>
              <a:rPr lang="en-GB" altLang="en-US" sz="900" dirty="0"/>
              <a:t>Before attaching the nozzle, balance the cartridge by extruding just enough product of part A and part B.</a:t>
            </a:r>
          </a:p>
          <a:p>
            <a:pPr marL="180975" indent="-180975">
              <a:spcBef>
                <a:spcPct val="0"/>
              </a:spcBef>
              <a:buFontTx/>
              <a:buAutoNum type="arabicPeriod"/>
              <a:defRPr/>
            </a:pPr>
            <a:r>
              <a:rPr lang="en-GB" altLang="en-US" sz="900" dirty="0"/>
              <a:t>Attach the nozzle. Extrude and dispose of the first 2 or 3 cm of the product. Apply KENT 2K Epoxy Panel Bond as required on both surfaces to be bonded. The bond line thickness is controlled by 0,25 mm glass beads contained in the adhesive. Open time: 60 minutes* / Working time: 90 minutes*. During working time the already joined parts can still be re-positioned. Do not take the bonded assembly apart.</a:t>
            </a:r>
          </a:p>
          <a:p>
            <a:pPr marL="180975" indent="-180975">
              <a:spcBef>
                <a:spcPct val="0"/>
              </a:spcBef>
              <a:buFontTx/>
              <a:buAutoNum type="arabicPeriod"/>
              <a:defRPr/>
            </a:pPr>
            <a:r>
              <a:rPr lang="en-GB" altLang="en-US" sz="900" dirty="0"/>
              <a:t>Clamp the panel for at least 4 hours*. (Cure time can be accelerated (max. 150 </a:t>
            </a:r>
            <a:r>
              <a:rPr lang="en-GB" altLang="en-US" sz="900" baseline="50000" dirty="0" err="1"/>
              <a:t>o</a:t>
            </a:r>
            <a:r>
              <a:rPr lang="en-GB" altLang="en-US" sz="900" dirty="0" err="1"/>
              <a:t>C</a:t>
            </a:r>
            <a:r>
              <a:rPr lang="en-GB" altLang="en-US" sz="900" dirty="0"/>
              <a:t>).</a:t>
            </a:r>
          </a:p>
          <a:p>
            <a:pPr marL="180975" indent="-180975">
              <a:spcBef>
                <a:spcPct val="0"/>
              </a:spcBef>
              <a:buFontTx/>
              <a:buAutoNum type="arabicPeriod"/>
              <a:defRPr/>
            </a:pPr>
            <a:r>
              <a:rPr lang="en-GB" altLang="en-US" sz="900" dirty="0"/>
              <a:t>Allow 24 hours* to achieve full strength. </a:t>
            </a:r>
          </a:p>
          <a:p>
            <a:pPr>
              <a:spcBef>
                <a:spcPct val="0"/>
              </a:spcBef>
              <a:buFontTx/>
              <a:buNone/>
              <a:defRPr/>
            </a:pPr>
            <a:endParaRPr lang="en-GB" altLang="en-US" sz="900" dirty="0"/>
          </a:p>
          <a:p>
            <a:pPr>
              <a:spcBef>
                <a:spcPct val="0"/>
              </a:spcBef>
              <a:buFontTx/>
              <a:buNone/>
              <a:defRPr/>
            </a:pPr>
            <a:r>
              <a:rPr lang="en-GB" altLang="en-US" sz="900" dirty="0"/>
              <a:t>N.B. Due to its high viscosity, the product can be best extruded at room temperature. If stored at low temperatures, it may help to warm up the cartridge before using.                                             * 23 </a:t>
            </a:r>
            <a:r>
              <a:rPr lang="en-GB" altLang="en-US" sz="900" baseline="50000" dirty="0" err="1"/>
              <a:t>o</a:t>
            </a:r>
            <a:r>
              <a:rPr lang="en-GB" altLang="en-US" sz="900" dirty="0" err="1"/>
              <a:t>C</a:t>
            </a:r>
            <a:r>
              <a:rPr lang="en-GB" altLang="en-US" sz="900" dirty="0"/>
              <a:t> / 55% R.H.</a:t>
            </a:r>
            <a:endParaRPr lang="en-GB" altLang="en-US" sz="1000" dirty="0"/>
          </a:p>
          <a:p>
            <a:pPr>
              <a:spcBef>
                <a:spcPct val="0"/>
              </a:spcBef>
              <a:buFontTx/>
              <a:buNone/>
              <a:defRPr/>
            </a:pPr>
            <a:endParaRPr lang="en-GB" altLang="en-US" sz="900" dirty="0">
              <a:highlight>
                <a:srgbClr val="FFFF00"/>
              </a:highlight>
            </a:endParaRPr>
          </a:p>
          <a:p>
            <a:pPr>
              <a:spcBef>
                <a:spcPct val="0"/>
              </a:spcBef>
              <a:buFontTx/>
              <a:buNone/>
              <a:defRPr/>
            </a:pPr>
            <a:endParaRPr lang="en-GB" altLang="en-US" sz="900" dirty="0"/>
          </a:p>
        </p:txBody>
      </p:sp>
      <p:cxnSp>
        <p:nvCxnSpPr>
          <p:cNvPr id="3080" name="Gerade Verbindung 2">
            <a:extLst>
              <a:ext uri="{FF2B5EF4-FFF2-40B4-BE49-F238E27FC236}">
                <a16:creationId xmlns:a16="http://schemas.microsoft.com/office/drawing/2014/main" id="{104CF8C1-6C42-4E0A-55AA-D8FC105A2B0C}"/>
              </a:ext>
            </a:extLst>
          </p:cNvPr>
          <p:cNvCxnSpPr>
            <a:cxnSpLocks noChangeShapeType="1"/>
          </p:cNvCxnSpPr>
          <p:nvPr/>
        </p:nvCxnSpPr>
        <p:spPr bwMode="auto">
          <a:xfrm>
            <a:off x="846138" y="5076825"/>
            <a:ext cx="5527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3081" name="Grafik 5" descr="Ein Bild, das Schild enthält.&#10;&#10;Automatisch generierte Beschreibung">
            <a:extLst>
              <a:ext uri="{FF2B5EF4-FFF2-40B4-BE49-F238E27FC236}">
                <a16:creationId xmlns:a16="http://schemas.microsoft.com/office/drawing/2014/main" id="{63AAEB03-9EBA-14E0-4A97-5872C702E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90" t="4617" r="19398" b="4617"/>
          <a:stretch>
            <a:fillRect/>
          </a:stretch>
        </p:blipFill>
        <p:spPr bwMode="auto">
          <a:xfrm>
            <a:off x="2555875" y="2303463"/>
            <a:ext cx="5127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 descr="Ein Bild, das drinnen, sitzend, dunkel, Tisch enthält.&#10;&#10;Automatisch generierte Beschreibung">
            <a:extLst>
              <a:ext uri="{FF2B5EF4-FFF2-40B4-BE49-F238E27FC236}">
                <a16:creationId xmlns:a16="http://schemas.microsoft.com/office/drawing/2014/main" id="{8CEAEC93-F348-DE2C-52E6-1DBEF087C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38" y="1755775"/>
            <a:ext cx="23717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 descr="Ein Bild, das Text, Toilettenartikel enthält.&#10;&#10;Automatisch generierte Beschreibung">
            <a:extLst>
              <a:ext uri="{FF2B5EF4-FFF2-40B4-BE49-F238E27FC236}">
                <a16:creationId xmlns:a16="http://schemas.microsoft.com/office/drawing/2014/main" id="{7CA281E4-2A53-3B12-F13E-47D5D3E7B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2117725"/>
            <a:ext cx="21367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6">
            <a:extLst>
              <a:ext uri="{FF2B5EF4-FFF2-40B4-BE49-F238E27FC236}">
                <a16:creationId xmlns:a16="http://schemas.microsoft.com/office/drawing/2014/main" id="{68BDA76C-E08A-53E0-D7A5-DC650D8746B9}"/>
              </a:ext>
            </a:extLst>
          </p:cNvPr>
          <p:cNvSpPr txBox="1">
            <a:spLocks noChangeArrowheads="1"/>
          </p:cNvSpPr>
          <p:nvPr/>
        </p:nvSpPr>
        <p:spPr bwMode="auto">
          <a:xfrm>
            <a:off x="708025" y="984250"/>
            <a:ext cx="3714750" cy="27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200" b="1"/>
              <a:t>Technical Information</a:t>
            </a:r>
          </a:p>
        </p:txBody>
      </p:sp>
      <p:cxnSp>
        <p:nvCxnSpPr>
          <p:cNvPr id="5123" name="Gerade Verbindung 48">
            <a:extLst>
              <a:ext uri="{FF2B5EF4-FFF2-40B4-BE49-F238E27FC236}">
                <a16:creationId xmlns:a16="http://schemas.microsoft.com/office/drawing/2014/main" id="{B0EFDBF1-7C8E-D1E9-990F-A7CA8266D593}"/>
              </a:ext>
            </a:extLst>
          </p:cNvPr>
          <p:cNvCxnSpPr>
            <a:cxnSpLocks noChangeShapeType="1"/>
          </p:cNvCxnSpPr>
          <p:nvPr/>
        </p:nvCxnSpPr>
        <p:spPr bwMode="auto">
          <a:xfrm flipH="1">
            <a:off x="77788" y="7575550"/>
            <a:ext cx="6702425" cy="0"/>
          </a:xfrm>
          <a:prstGeom prst="line">
            <a:avLst/>
          </a:prstGeom>
          <a:noFill/>
          <a:ln w="88900">
            <a:solidFill>
              <a:schemeClr val="bg1"/>
            </a:solidFill>
            <a:round/>
            <a:headEnd/>
            <a:tailEnd/>
          </a:ln>
          <a:extLst>
            <a:ext uri="{909E8E84-426E-40DD-AFC4-6F175D3DCCD1}">
              <a14:hiddenFill xmlns:a14="http://schemas.microsoft.com/office/drawing/2010/main">
                <a:noFill/>
              </a14:hiddenFill>
            </a:ext>
          </a:extLst>
        </p:spPr>
      </p:cxnSp>
      <p:sp>
        <p:nvSpPr>
          <p:cNvPr id="5124" name="Rectangle 2">
            <a:extLst>
              <a:ext uri="{FF2B5EF4-FFF2-40B4-BE49-F238E27FC236}">
                <a16:creationId xmlns:a16="http://schemas.microsoft.com/office/drawing/2014/main" id="{99A1494D-8197-08C4-BDE6-A33311E26CDC}"/>
              </a:ext>
            </a:extLst>
          </p:cNvPr>
          <p:cNvSpPr>
            <a:spLocks noChangeArrowheads="1"/>
          </p:cNvSpPr>
          <p:nvPr/>
        </p:nvSpPr>
        <p:spPr bwMode="auto">
          <a:xfrm>
            <a:off x="592138" y="1376363"/>
            <a:ext cx="3970337"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254125"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254125"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1254125"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254125"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1254125"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9pPr>
          </a:lstStyle>
          <a:p>
            <a:pPr>
              <a:lnSpc>
                <a:spcPct val="160000"/>
              </a:lnSpc>
              <a:spcBef>
                <a:spcPct val="0"/>
              </a:spcBef>
              <a:buFontTx/>
              <a:buNone/>
            </a:pPr>
            <a:r>
              <a:rPr lang="en-GB" altLang="en-US" sz="800" b="1"/>
              <a:t>Base:	</a:t>
            </a:r>
            <a:r>
              <a:rPr lang="en-GB" altLang="en-US" sz="800"/>
              <a:t>Epoxy-based adhesive</a:t>
            </a:r>
          </a:p>
          <a:p>
            <a:pPr>
              <a:lnSpc>
                <a:spcPct val="160000"/>
              </a:lnSpc>
              <a:spcBef>
                <a:spcPct val="0"/>
              </a:spcBef>
              <a:buFontTx/>
              <a:buNone/>
            </a:pPr>
            <a:r>
              <a:rPr lang="en-GB" altLang="en-US" sz="800" b="1"/>
              <a:t>Consistency:	</a:t>
            </a:r>
            <a:r>
              <a:rPr lang="en-GB" altLang="en-US" sz="800"/>
              <a:t>Medium viscosity paste (mixed product)</a:t>
            </a:r>
          </a:p>
          <a:p>
            <a:pPr>
              <a:lnSpc>
                <a:spcPct val="160000"/>
              </a:lnSpc>
              <a:spcBef>
                <a:spcPct val="0"/>
              </a:spcBef>
              <a:buFontTx/>
              <a:buNone/>
            </a:pPr>
            <a:r>
              <a:rPr lang="en-GB" altLang="en-US" sz="800" b="1"/>
              <a:t>Colour:	</a:t>
            </a:r>
            <a:r>
              <a:rPr lang="en-GB" altLang="en-US" sz="800"/>
              <a:t>Black (mixed product)</a:t>
            </a:r>
          </a:p>
          <a:p>
            <a:pPr>
              <a:lnSpc>
                <a:spcPct val="160000"/>
              </a:lnSpc>
              <a:spcBef>
                <a:spcPct val="0"/>
              </a:spcBef>
              <a:buFontTx/>
              <a:buNone/>
            </a:pPr>
            <a:r>
              <a:rPr lang="en-GB" altLang="en-US" sz="800" b="1"/>
              <a:t>Shelf Life:	</a:t>
            </a:r>
            <a:r>
              <a:rPr lang="en-GB" altLang="en-US" sz="800"/>
              <a:t>24 months 	</a:t>
            </a:r>
          </a:p>
          <a:p>
            <a:pPr>
              <a:lnSpc>
                <a:spcPct val="160000"/>
              </a:lnSpc>
              <a:spcBef>
                <a:spcPct val="0"/>
              </a:spcBef>
              <a:buFontTx/>
              <a:buNone/>
            </a:pPr>
            <a:r>
              <a:rPr lang="en-GB" altLang="en-US" sz="800" b="1"/>
              <a:t>Customs Tariff Code:	</a:t>
            </a:r>
            <a:r>
              <a:rPr lang="en-US" altLang="en-US" sz="800"/>
              <a:t>3506 99 00 </a:t>
            </a:r>
            <a:r>
              <a:rPr lang="en-GB" altLang="en-US" sz="800"/>
              <a:t>(2K Epoxy Panel Bond)</a:t>
            </a:r>
          </a:p>
          <a:p>
            <a:pPr>
              <a:lnSpc>
                <a:spcPct val="160000"/>
              </a:lnSpc>
              <a:spcBef>
                <a:spcPct val="0"/>
              </a:spcBef>
              <a:buFontTx/>
              <a:buNone/>
            </a:pPr>
            <a:r>
              <a:rPr lang="en-GB" altLang="en-US" sz="800"/>
              <a:t>	</a:t>
            </a:r>
            <a:r>
              <a:rPr lang="en-US" altLang="en-US" sz="800"/>
              <a:t>3923 50 90 00 (Nozzles)</a:t>
            </a:r>
            <a:endParaRPr lang="en-US" altLang="en-US" sz="2000"/>
          </a:p>
          <a:p>
            <a:pPr>
              <a:lnSpc>
                <a:spcPct val="160000"/>
              </a:lnSpc>
              <a:spcBef>
                <a:spcPct val="0"/>
              </a:spcBef>
              <a:buFontTx/>
              <a:buNone/>
            </a:pPr>
            <a:r>
              <a:rPr lang="en-GB" altLang="en-US" sz="800" b="1"/>
              <a:t>VOC: 	</a:t>
            </a:r>
            <a:r>
              <a:rPr lang="en-GB" altLang="en-US" sz="800"/>
              <a:t>0 g/l</a:t>
            </a:r>
          </a:p>
        </p:txBody>
      </p:sp>
      <p:pic>
        <p:nvPicPr>
          <p:cNvPr id="5125" name="Picture 18">
            <a:extLst>
              <a:ext uri="{FF2B5EF4-FFF2-40B4-BE49-F238E27FC236}">
                <a16:creationId xmlns:a16="http://schemas.microsoft.com/office/drawing/2014/main" id="{1F3F7378-403A-FC94-C44D-F7FC474F0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3005138"/>
            <a:ext cx="566420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Text Box 41">
            <a:extLst>
              <a:ext uri="{FF2B5EF4-FFF2-40B4-BE49-F238E27FC236}">
                <a16:creationId xmlns:a16="http://schemas.microsoft.com/office/drawing/2014/main" id="{7AB53FFD-96A2-3019-D852-F526269EC3B2}"/>
              </a:ext>
            </a:extLst>
          </p:cNvPr>
          <p:cNvSpPr txBox="1">
            <a:spLocks noChangeArrowheads="1"/>
          </p:cNvSpPr>
          <p:nvPr/>
        </p:nvSpPr>
        <p:spPr bwMode="auto">
          <a:xfrm>
            <a:off x="604839" y="3021013"/>
            <a:ext cx="3303282" cy="3344249"/>
          </a:xfrm>
          <a:prstGeom prst="rect">
            <a:avLst/>
          </a:prstGeom>
          <a:noFill/>
          <a:ln>
            <a:noFill/>
          </a:ln>
        </p:spPr>
        <p:txBody>
          <a:bodyPr>
            <a:spAutoFit/>
          </a:bodyPr>
          <a:lstStyle>
            <a:lvl1pPr>
              <a:spcBef>
                <a:spcPct val="20000"/>
              </a:spcBef>
              <a:buChar char="•"/>
              <a:tabLst>
                <a:tab pos="1254125"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254125"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1254125"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254125"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1254125"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1254125" algn="l"/>
              </a:tabLst>
              <a:defRPr sz="2000">
                <a:solidFill>
                  <a:schemeClr val="tx1"/>
                </a:solidFill>
                <a:latin typeface="Arial" panose="020B0604020202020204" pitchFamily="34" charset="0"/>
                <a:ea typeface="ＭＳ Ｐゴシック" panose="020B0600070205080204" pitchFamily="34" charset="-128"/>
              </a:defRPr>
            </a:lvl9pPr>
          </a:lstStyle>
          <a:p>
            <a:pPr>
              <a:lnSpc>
                <a:spcPct val="160000"/>
              </a:lnSpc>
              <a:spcBef>
                <a:spcPct val="0"/>
              </a:spcBef>
              <a:buFontTx/>
              <a:buNone/>
              <a:defRPr/>
            </a:pPr>
            <a:r>
              <a:rPr lang="en-US" altLang="en-US" sz="800" b="1" dirty="0"/>
              <a:t>Cure mechanism:	</a:t>
            </a:r>
            <a:r>
              <a:rPr lang="en-GB" altLang="en-US" sz="800" dirty="0"/>
              <a:t>Room temperature or heat 	accelerated cure (max 150 </a:t>
            </a:r>
            <a:r>
              <a:rPr lang="en-US" altLang="en-US" sz="800" baseline="30000" dirty="0"/>
              <a:t>O</a:t>
            </a:r>
            <a:r>
              <a:rPr lang="en-US" altLang="en-US" sz="800" dirty="0"/>
              <a:t>C</a:t>
            </a:r>
            <a:r>
              <a:rPr lang="en-GB" altLang="en-US" sz="800" dirty="0"/>
              <a:t>)</a:t>
            </a:r>
            <a:endParaRPr lang="en-US" altLang="en-US" sz="800" dirty="0"/>
          </a:p>
          <a:p>
            <a:pPr>
              <a:lnSpc>
                <a:spcPct val="160000"/>
              </a:lnSpc>
              <a:spcBef>
                <a:spcPct val="0"/>
              </a:spcBef>
              <a:buFontTx/>
              <a:buNone/>
              <a:defRPr/>
            </a:pPr>
            <a:r>
              <a:rPr lang="en-US" altLang="en-US" sz="800" b="1" dirty="0"/>
              <a:t>Mixing ratio:</a:t>
            </a:r>
            <a:r>
              <a:rPr lang="en-US" altLang="en-US" sz="800" dirty="0"/>
              <a:t>	2:1</a:t>
            </a:r>
          </a:p>
          <a:p>
            <a:pPr>
              <a:lnSpc>
                <a:spcPct val="160000"/>
              </a:lnSpc>
              <a:spcBef>
                <a:spcPct val="0"/>
              </a:spcBef>
              <a:buFontTx/>
              <a:buNone/>
              <a:defRPr/>
            </a:pPr>
            <a:r>
              <a:rPr lang="en-US" altLang="en-US" sz="800" b="1" dirty="0"/>
              <a:t>Specific gravity:	</a:t>
            </a:r>
            <a:r>
              <a:rPr lang="en-US" altLang="en-US" sz="800" dirty="0"/>
              <a:t>1.10 g/ml (mixed product)</a:t>
            </a:r>
          </a:p>
          <a:p>
            <a:pPr>
              <a:lnSpc>
                <a:spcPct val="160000"/>
              </a:lnSpc>
              <a:spcBef>
                <a:spcPct val="0"/>
              </a:spcBef>
              <a:buFontTx/>
              <a:buNone/>
              <a:defRPr/>
            </a:pPr>
            <a:r>
              <a:rPr lang="en-US" altLang="en-US" sz="800" b="1" dirty="0"/>
              <a:t>Open time:	</a:t>
            </a:r>
            <a:r>
              <a:rPr lang="en-US" altLang="en-US" sz="800" dirty="0"/>
              <a:t>60 min (23 </a:t>
            </a:r>
            <a:r>
              <a:rPr lang="en-US" altLang="en-US" sz="800" baseline="30000" dirty="0"/>
              <a:t>0</a:t>
            </a:r>
            <a:r>
              <a:rPr lang="en-US" altLang="en-US" sz="800" dirty="0"/>
              <a:t>C)</a:t>
            </a:r>
            <a:endParaRPr lang="en-US" altLang="en-US" sz="800" b="1" dirty="0"/>
          </a:p>
          <a:p>
            <a:pPr>
              <a:lnSpc>
                <a:spcPct val="160000"/>
              </a:lnSpc>
              <a:spcBef>
                <a:spcPct val="0"/>
              </a:spcBef>
              <a:buFontTx/>
              <a:buNone/>
              <a:defRPr/>
            </a:pPr>
            <a:r>
              <a:rPr lang="en-US" altLang="en-US" sz="800" b="1" dirty="0"/>
              <a:t>Working time:	</a:t>
            </a:r>
            <a:r>
              <a:rPr lang="en-US" altLang="en-US" sz="800" dirty="0"/>
              <a:t>90 min (23 </a:t>
            </a:r>
            <a:r>
              <a:rPr lang="en-US" altLang="en-US" sz="800" baseline="30000" dirty="0"/>
              <a:t>0</a:t>
            </a:r>
            <a:r>
              <a:rPr lang="en-US" altLang="en-US" sz="800" dirty="0"/>
              <a:t>C)</a:t>
            </a:r>
          </a:p>
          <a:p>
            <a:pPr>
              <a:lnSpc>
                <a:spcPct val="160000"/>
              </a:lnSpc>
              <a:spcBef>
                <a:spcPct val="0"/>
              </a:spcBef>
              <a:buFontTx/>
              <a:buNone/>
              <a:defRPr/>
            </a:pPr>
            <a:r>
              <a:rPr lang="en-US" altLang="en-US" sz="800" b="1" dirty="0"/>
              <a:t>Handling/Clamp time:	</a:t>
            </a:r>
            <a:r>
              <a:rPr lang="en-US" altLang="en-US" sz="800" dirty="0"/>
              <a:t>4 hours (23 </a:t>
            </a:r>
            <a:r>
              <a:rPr lang="en-US" altLang="en-US" sz="800" baseline="30000" dirty="0"/>
              <a:t>0</a:t>
            </a:r>
            <a:r>
              <a:rPr lang="en-US" altLang="en-US" sz="800" dirty="0"/>
              <a:t>C)</a:t>
            </a:r>
          </a:p>
          <a:p>
            <a:pPr>
              <a:lnSpc>
                <a:spcPct val="160000"/>
              </a:lnSpc>
              <a:spcBef>
                <a:spcPct val="0"/>
              </a:spcBef>
              <a:buFontTx/>
              <a:buNone/>
              <a:defRPr/>
            </a:pPr>
            <a:r>
              <a:rPr lang="en-US" altLang="en-US" sz="800" b="1" dirty="0"/>
              <a:t>Full cure:	</a:t>
            </a:r>
            <a:r>
              <a:rPr lang="en-US" altLang="en-US" sz="800" dirty="0"/>
              <a:t>24 hours (23 </a:t>
            </a:r>
            <a:r>
              <a:rPr lang="en-US" altLang="en-US" sz="800" baseline="30000" dirty="0"/>
              <a:t>0</a:t>
            </a:r>
            <a:r>
              <a:rPr lang="en-US" altLang="en-US" sz="800" dirty="0"/>
              <a:t>C)</a:t>
            </a:r>
          </a:p>
          <a:p>
            <a:pPr>
              <a:lnSpc>
                <a:spcPct val="160000"/>
              </a:lnSpc>
              <a:spcBef>
                <a:spcPct val="0"/>
              </a:spcBef>
              <a:buFontTx/>
              <a:buNone/>
              <a:defRPr/>
            </a:pPr>
            <a:r>
              <a:rPr lang="en-US" altLang="en-US" sz="800" b="1" dirty="0"/>
              <a:t>Hardness:</a:t>
            </a:r>
            <a:r>
              <a:rPr lang="en-US" altLang="en-US" sz="800" dirty="0"/>
              <a:t>	Shore D 80</a:t>
            </a:r>
          </a:p>
          <a:p>
            <a:pPr>
              <a:lnSpc>
                <a:spcPct val="160000"/>
              </a:lnSpc>
              <a:spcBef>
                <a:spcPct val="0"/>
              </a:spcBef>
              <a:buFontTx/>
              <a:buNone/>
              <a:defRPr/>
            </a:pPr>
            <a:r>
              <a:rPr lang="en-US" altLang="en-US" sz="800" b="1" dirty="0"/>
              <a:t>Shrinkage:</a:t>
            </a:r>
            <a:r>
              <a:rPr lang="en-US" altLang="en-US" sz="800" dirty="0"/>
              <a:t>	&lt; 2 % (ISO 3521 )</a:t>
            </a:r>
          </a:p>
          <a:p>
            <a:pPr>
              <a:lnSpc>
                <a:spcPct val="160000"/>
              </a:lnSpc>
              <a:spcBef>
                <a:spcPct val="0"/>
              </a:spcBef>
              <a:buFontTx/>
              <a:buNone/>
              <a:defRPr/>
            </a:pPr>
            <a:r>
              <a:rPr lang="en-US" altLang="de-DE" sz="800" b="1" dirty="0"/>
              <a:t>Application temp:</a:t>
            </a:r>
            <a:r>
              <a:rPr lang="en-US" altLang="de-DE" sz="800" dirty="0"/>
              <a:t>	+16</a:t>
            </a:r>
            <a:r>
              <a:rPr lang="en-US" altLang="en-US" sz="800" baseline="30000" dirty="0"/>
              <a:t> O</a:t>
            </a:r>
            <a:r>
              <a:rPr lang="en-US" altLang="en-US" sz="800" dirty="0"/>
              <a:t>C</a:t>
            </a:r>
            <a:r>
              <a:rPr lang="en-US" altLang="de-DE" sz="800" dirty="0"/>
              <a:t> to +30</a:t>
            </a:r>
            <a:r>
              <a:rPr lang="en-US" altLang="en-US" sz="800" baseline="30000" dirty="0"/>
              <a:t> O</a:t>
            </a:r>
            <a:r>
              <a:rPr lang="en-US" altLang="en-US" sz="800" dirty="0"/>
              <a:t>C</a:t>
            </a:r>
            <a:r>
              <a:rPr lang="en-US" altLang="de-DE" sz="800" dirty="0"/>
              <a:t> (&lt;16</a:t>
            </a:r>
            <a:r>
              <a:rPr lang="en-US" altLang="en-US" sz="800" baseline="30000" dirty="0"/>
              <a:t> O</a:t>
            </a:r>
            <a:r>
              <a:rPr lang="en-US" altLang="en-US" sz="800" dirty="0"/>
              <a:t>C</a:t>
            </a:r>
            <a:r>
              <a:rPr lang="en-US" altLang="de-DE" sz="800" dirty="0"/>
              <a:t> with IR)</a:t>
            </a:r>
            <a:endParaRPr lang="en-US" altLang="en-US" sz="800" dirty="0"/>
          </a:p>
          <a:p>
            <a:pPr>
              <a:lnSpc>
                <a:spcPct val="150000"/>
              </a:lnSpc>
              <a:spcBef>
                <a:spcPct val="0"/>
              </a:spcBef>
              <a:buFontTx/>
              <a:buNone/>
              <a:defRPr/>
            </a:pPr>
            <a:r>
              <a:rPr lang="en-US" altLang="en-US" sz="800" b="1" dirty="0"/>
              <a:t>Temp resistance </a:t>
            </a:r>
            <a:r>
              <a:rPr lang="en-US" altLang="de-DE" sz="800" b="1" dirty="0"/>
              <a:t>:</a:t>
            </a:r>
            <a:r>
              <a:rPr lang="en-US" altLang="de-DE" sz="800" dirty="0"/>
              <a:t>	-40</a:t>
            </a:r>
            <a:r>
              <a:rPr lang="en-US" altLang="en-US" sz="800" baseline="30000" dirty="0"/>
              <a:t> O</a:t>
            </a:r>
            <a:r>
              <a:rPr lang="en-US" altLang="en-US" sz="800" dirty="0"/>
              <a:t>C</a:t>
            </a:r>
            <a:r>
              <a:rPr lang="en-US" altLang="de-DE" sz="800" dirty="0"/>
              <a:t> to +100</a:t>
            </a:r>
            <a:r>
              <a:rPr lang="en-US" altLang="en-US" sz="800" baseline="30000" dirty="0"/>
              <a:t> O</a:t>
            </a:r>
            <a:r>
              <a:rPr lang="en-US" altLang="en-US" sz="800" dirty="0"/>
              <a:t>C</a:t>
            </a:r>
            <a:r>
              <a:rPr lang="en-US" altLang="de-DE" sz="800" dirty="0"/>
              <a:t> (230</a:t>
            </a:r>
            <a:r>
              <a:rPr lang="en-US" altLang="en-US" sz="800" baseline="30000" dirty="0"/>
              <a:t> O</a:t>
            </a:r>
            <a:r>
              <a:rPr lang="en-US" altLang="en-US" sz="800" dirty="0"/>
              <a:t>C</a:t>
            </a:r>
            <a:r>
              <a:rPr lang="en-US" altLang="de-DE" sz="800" dirty="0"/>
              <a:t> for 30 	minutes)</a:t>
            </a:r>
          </a:p>
          <a:p>
            <a:pPr>
              <a:lnSpc>
                <a:spcPct val="150000"/>
              </a:lnSpc>
              <a:spcBef>
                <a:spcPct val="0"/>
              </a:spcBef>
              <a:buFontTx/>
              <a:buNone/>
              <a:defRPr/>
            </a:pPr>
            <a:r>
              <a:rPr lang="en-US" altLang="en-US" sz="800" b="1" dirty="0">
                <a:highlight>
                  <a:srgbClr val="FFFF00"/>
                </a:highlight>
              </a:rPr>
              <a:t>Storage:</a:t>
            </a:r>
            <a:r>
              <a:rPr lang="en-US" altLang="en-US" sz="800" dirty="0">
                <a:highlight>
                  <a:srgbClr val="FFFF00"/>
                </a:highlight>
              </a:rPr>
              <a:t>	indoors between 15°C to 32°C,</a:t>
            </a:r>
          </a:p>
          <a:p>
            <a:pPr>
              <a:lnSpc>
                <a:spcPct val="150000"/>
              </a:lnSpc>
              <a:spcBef>
                <a:spcPct val="0"/>
              </a:spcBef>
              <a:buFontTx/>
              <a:buNone/>
              <a:defRPr/>
            </a:pPr>
            <a:r>
              <a:rPr lang="en-US" altLang="en-US" sz="800" dirty="0">
                <a:highlight>
                  <a:srgbClr val="FFFF00"/>
                </a:highlight>
              </a:rPr>
              <a:t>	leave used nozzle attached to ensure 	sealing from humidity</a:t>
            </a:r>
          </a:p>
          <a:p>
            <a:pPr>
              <a:lnSpc>
                <a:spcPct val="150000"/>
              </a:lnSpc>
              <a:spcBef>
                <a:spcPct val="0"/>
              </a:spcBef>
              <a:buFontTx/>
              <a:buNone/>
              <a:defRPr/>
            </a:pPr>
            <a:r>
              <a:rPr lang="en-US" altLang="en-US" sz="800" dirty="0"/>
              <a:t>	</a:t>
            </a:r>
            <a:endParaRPr lang="en-GB" altLang="de-DE" sz="800" dirty="0">
              <a:solidFill>
                <a:srgbClr val="000000"/>
              </a:solidFill>
            </a:endParaRPr>
          </a:p>
        </p:txBody>
      </p:sp>
      <p:sp>
        <p:nvSpPr>
          <p:cNvPr id="5127" name="Text Box 70">
            <a:extLst>
              <a:ext uri="{FF2B5EF4-FFF2-40B4-BE49-F238E27FC236}">
                <a16:creationId xmlns:a16="http://schemas.microsoft.com/office/drawing/2014/main" id="{32E0AE94-FB0B-137E-B61A-6F76296E6916}"/>
              </a:ext>
            </a:extLst>
          </p:cNvPr>
          <p:cNvSpPr txBox="1">
            <a:spLocks noChangeArrowheads="1"/>
          </p:cNvSpPr>
          <p:nvPr/>
        </p:nvSpPr>
        <p:spPr bwMode="auto">
          <a:xfrm>
            <a:off x="3425825" y="3008313"/>
            <a:ext cx="3429000" cy="127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tabLst>
                <a:tab pos="15240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5240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1524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5240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15240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15240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15240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15240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1524000" algn="l"/>
              </a:tabLst>
              <a:defRPr sz="2000">
                <a:solidFill>
                  <a:schemeClr val="tx1"/>
                </a:solidFill>
                <a:latin typeface="Arial" panose="020B0604020202020204" pitchFamily="34" charset="0"/>
                <a:ea typeface="ＭＳ Ｐゴシック" panose="020B0600070205080204" pitchFamily="34" charset="-128"/>
              </a:defRPr>
            </a:lvl9pPr>
          </a:lstStyle>
          <a:p>
            <a:pPr>
              <a:lnSpc>
                <a:spcPct val="160000"/>
              </a:lnSpc>
              <a:spcBef>
                <a:spcPct val="0"/>
              </a:spcBef>
              <a:buFontTx/>
              <a:buNone/>
            </a:pPr>
            <a:r>
              <a:rPr lang="fr-FR" altLang="en-US" sz="800" b="1"/>
              <a:t>Tensile strength : 	</a:t>
            </a:r>
            <a:r>
              <a:rPr lang="fr-FR" altLang="en-US" sz="800"/>
              <a:t>30 MPa </a:t>
            </a:r>
            <a:r>
              <a:rPr lang="en-US" altLang="en-US" sz="800"/>
              <a:t>(23 </a:t>
            </a:r>
            <a:r>
              <a:rPr lang="en-US" altLang="en-US" sz="800" baseline="30000"/>
              <a:t>0</a:t>
            </a:r>
            <a:r>
              <a:rPr lang="en-US" altLang="en-US" sz="800"/>
              <a:t>C, </a:t>
            </a:r>
            <a:r>
              <a:rPr lang="en-GB" altLang="en-US" sz="800"/>
              <a:t>ASTM D-638</a:t>
            </a:r>
            <a:r>
              <a:rPr lang="en-US" altLang="en-US" sz="800"/>
              <a:t>)</a:t>
            </a:r>
            <a:endParaRPr lang="en-US" altLang="en-US" sz="800" b="1"/>
          </a:p>
          <a:p>
            <a:pPr>
              <a:lnSpc>
                <a:spcPct val="160000"/>
              </a:lnSpc>
              <a:spcBef>
                <a:spcPct val="0"/>
              </a:spcBef>
              <a:buFontTx/>
              <a:buNone/>
            </a:pPr>
            <a:r>
              <a:rPr lang="en-US" altLang="en-US" sz="800" b="1"/>
              <a:t>Elongation at break:</a:t>
            </a:r>
            <a:r>
              <a:rPr lang="en-US" altLang="en-US" sz="800"/>
              <a:t>	3 %</a:t>
            </a:r>
          </a:p>
          <a:p>
            <a:pPr>
              <a:lnSpc>
                <a:spcPct val="160000"/>
              </a:lnSpc>
              <a:spcBef>
                <a:spcPct val="0"/>
              </a:spcBef>
              <a:buFontTx/>
              <a:buNone/>
            </a:pPr>
            <a:r>
              <a:rPr lang="en-US" altLang="en-US" sz="800" b="1">
                <a:cs typeface="Arial" panose="020B0604020202020204" pitchFamily="34" charset="0"/>
              </a:rPr>
              <a:t>E-modulus:</a:t>
            </a:r>
            <a:r>
              <a:rPr lang="en-US" altLang="en-US" sz="800"/>
              <a:t>	4550 Mpa (23 </a:t>
            </a:r>
            <a:r>
              <a:rPr lang="en-US" altLang="en-US" sz="800" baseline="30000"/>
              <a:t>0</a:t>
            </a:r>
            <a:r>
              <a:rPr lang="en-US" altLang="en-US" sz="800"/>
              <a:t>C , </a:t>
            </a:r>
            <a:r>
              <a:rPr lang="en-GB" altLang="en-US" sz="800"/>
              <a:t>ASTM D-638)</a:t>
            </a:r>
          </a:p>
          <a:p>
            <a:pPr>
              <a:lnSpc>
                <a:spcPct val="160000"/>
              </a:lnSpc>
              <a:spcBef>
                <a:spcPct val="0"/>
              </a:spcBef>
              <a:buFontTx/>
              <a:buNone/>
            </a:pPr>
            <a:r>
              <a:rPr lang="en-US" altLang="en-US" sz="800" b="1">
                <a:cs typeface="Arial" panose="020B0604020202020204" pitchFamily="34" charset="0"/>
              </a:rPr>
              <a:t>Lap shear strength :</a:t>
            </a:r>
            <a:endParaRPr lang="en-US" altLang="en-US" sz="800"/>
          </a:p>
          <a:p>
            <a:pPr>
              <a:lnSpc>
                <a:spcPct val="160000"/>
              </a:lnSpc>
              <a:spcBef>
                <a:spcPct val="0"/>
              </a:spcBef>
              <a:buFontTx/>
              <a:buNone/>
            </a:pPr>
            <a:endParaRPr lang="en-US" altLang="en-US" sz="800"/>
          </a:p>
          <a:p>
            <a:pPr>
              <a:lnSpc>
                <a:spcPct val="160000"/>
              </a:lnSpc>
              <a:spcBef>
                <a:spcPct val="0"/>
              </a:spcBef>
              <a:buFontTx/>
              <a:buNone/>
            </a:pPr>
            <a:endParaRPr lang="en-US" altLang="en-US" sz="800"/>
          </a:p>
        </p:txBody>
      </p:sp>
      <p:graphicFrame>
        <p:nvGraphicFramePr>
          <p:cNvPr id="3" name="Table 2">
            <a:extLst>
              <a:ext uri="{FF2B5EF4-FFF2-40B4-BE49-F238E27FC236}">
                <a16:creationId xmlns:a16="http://schemas.microsoft.com/office/drawing/2014/main" id="{4156C9B9-A7B2-A6E3-C766-07B6A55DF5FC}"/>
              </a:ext>
            </a:extLst>
          </p:cNvPr>
          <p:cNvGraphicFramePr>
            <a:graphicFrameLocks noGrp="1"/>
          </p:cNvGraphicFramePr>
          <p:nvPr/>
        </p:nvGraphicFramePr>
        <p:xfrm>
          <a:off x="3800475" y="3876675"/>
          <a:ext cx="2628900" cy="1481135"/>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tblGrid>
              <a:tr h="185255">
                <a:tc>
                  <a:txBody>
                    <a:bodyPr/>
                    <a:lstStyle/>
                    <a:p>
                      <a:pPr algn="l" fontAlgn="ctr"/>
                      <a:r>
                        <a:rPr lang="en-GB" sz="800" b="1" u="none" strike="noStrike" dirty="0">
                          <a:effectLst/>
                        </a:rPr>
                        <a:t>Substrate</a:t>
                      </a:r>
                      <a:endParaRPr lang="en-GB" sz="800" b="1" i="0" u="none" strike="noStrike" dirty="0">
                        <a:effectLst/>
                        <a:latin typeface="Arial"/>
                      </a:endParaRPr>
                    </a:p>
                  </a:txBody>
                  <a:tcPr marL="9525" marR="9525" marT="95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u="none" strike="noStrike" dirty="0" err="1">
                          <a:effectLst/>
                        </a:rPr>
                        <a:t>MPa</a:t>
                      </a:r>
                      <a:endParaRPr lang="en-GB" sz="800" b="1" i="0" u="none" strike="noStrike" dirty="0">
                        <a:effectLst/>
                        <a:latin typeface="Arial"/>
                      </a:endParaRPr>
                    </a:p>
                  </a:txBody>
                  <a:tcPr marL="9525" marR="9525" marT="952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1985">
                <a:tc>
                  <a:txBody>
                    <a:bodyPr/>
                    <a:lstStyle/>
                    <a:p>
                      <a:pPr algn="l" fontAlgn="b"/>
                      <a:r>
                        <a:rPr lang="en-GB" sz="800" u="none" strike="noStrike" dirty="0">
                          <a:effectLst/>
                        </a:rPr>
                        <a:t>Cold Rolled Steel (1,5 mm)</a:t>
                      </a:r>
                      <a:endParaRPr lang="en-GB" sz="800" b="0" i="0" u="none" strike="noStrike" dirty="0">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a:effectLst/>
                        </a:rPr>
                        <a:t>27,8</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1985">
                <a:tc>
                  <a:txBody>
                    <a:bodyPr/>
                    <a:lstStyle/>
                    <a:p>
                      <a:pPr algn="l" fontAlgn="b"/>
                      <a:r>
                        <a:rPr lang="en-GB" sz="800" u="none" strike="noStrike">
                          <a:effectLst/>
                        </a:rPr>
                        <a:t>Cold Rolled Steel (0,8 mm)</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a:effectLst/>
                        </a:rPr>
                        <a:t>23,7</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1985">
                <a:tc>
                  <a:txBody>
                    <a:bodyPr/>
                    <a:lstStyle/>
                    <a:p>
                      <a:pPr algn="l" fontAlgn="b"/>
                      <a:r>
                        <a:rPr lang="en-GB" sz="800" u="none" strike="noStrike" dirty="0">
                          <a:effectLst/>
                        </a:rPr>
                        <a:t>Hot Dipped Galvanized Steel (0,7 mm)</a:t>
                      </a:r>
                      <a:endParaRPr lang="en-GB" sz="800" b="0" i="0" u="none" strike="noStrike" dirty="0">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a:effectLst/>
                        </a:rPr>
                        <a:t>12,6</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1985">
                <a:tc>
                  <a:txBody>
                    <a:bodyPr/>
                    <a:lstStyle/>
                    <a:p>
                      <a:pPr algn="l" fontAlgn="b"/>
                      <a:r>
                        <a:rPr lang="en-GB" sz="800" u="none" strike="noStrike" dirty="0">
                          <a:effectLst/>
                        </a:rPr>
                        <a:t>Alloyed Galvanized Steel (0,7 mm)</a:t>
                      </a:r>
                      <a:endParaRPr lang="en-GB" sz="800" b="0" i="0" u="none" strike="noStrike" dirty="0">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a:effectLst/>
                        </a:rPr>
                        <a:t>18,5</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1985">
                <a:tc>
                  <a:txBody>
                    <a:bodyPr/>
                    <a:lstStyle/>
                    <a:p>
                      <a:pPr algn="l" fontAlgn="b"/>
                      <a:r>
                        <a:rPr lang="pt-BR" sz="800" u="none" strike="noStrike">
                          <a:effectLst/>
                        </a:rPr>
                        <a:t>6111 Aluminium Alloy (0,9 mm)</a:t>
                      </a:r>
                      <a:endParaRPr lang="pt-BR"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a:effectLst/>
                        </a:rPr>
                        <a:t>11,3</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1985">
                <a:tc>
                  <a:txBody>
                    <a:bodyPr/>
                    <a:lstStyle/>
                    <a:p>
                      <a:pPr algn="l" fontAlgn="b"/>
                      <a:r>
                        <a:rPr lang="pt-BR" sz="800" u="none" strike="noStrike">
                          <a:effectLst/>
                        </a:rPr>
                        <a:t>5052 Aluminium Alloy (0,6 mm)</a:t>
                      </a:r>
                      <a:endParaRPr lang="pt-BR"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a:effectLst/>
                        </a:rPr>
                        <a:t>12,4</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1985">
                <a:tc>
                  <a:txBody>
                    <a:bodyPr/>
                    <a:lstStyle/>
                    <a:p>
                      <a:pPr algn="l" fontAlgn="b"/>
                      <a:r>
                        <a:rPr lang="en-GB" sz="800" u="none" strike="noStrike">
                          <a:effectLst/>
                        </a:rPr>
                        <a:t>ABS</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a:effectLst/>
                        </a:rPr>
                        <a:t>3,0</a:t>
                      </a:r>
                      <a:endParaRPr lang="en-GB" sz="800" b="0" i="0" u="none" strike="noStrike">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1985">
                <a:tc>
                  <a:txBody>
                    <a:bodyPr/>
                    <a:lstStyle/>
                    <a:p>
                      <a:pPr algn="l" fontAlgn="b"/>
                      <a:r>
                        <a:rPr lang="en-GB" sz="800" u="none" strike="noStrike" dirty="0">
                          <a:effectLst/>
                        </a:rPr>
                        <a:t>SMC</a:t>
                      </a:r>
                      <a:endParaRPr lang="en-GB" sz="800" b="0" i="0" u="none" strike="noStrike" dirty="0">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800" u="none" strike="noStrike" dirty="0">
                          <a:effectLst/>
                        </a:rPr>
                        <a:t>8,8</a:t>
                      </a:r>
                      <a:endParaRPr lang="en-GB" sz="800" b="0" i="0" u="none" strike="noStrike" dirty="0">
                        <a:effectLst/>
                        <a:latin typeface="Arial"/>
                      </a:endParaRPr>
                    </a:p>
                  </a:txBody>
                  <a:tcPr marL="9525" marR="9525" marT="952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147" name="Rectangle 94">
            <a:extLst>
              <a:ext uri="{FF2B5EF4-FFF2-40B4-BE49-F238E27FC236}">
                <a16:creationId xmlns:a16="http://schemas.microsoft.com/office/drawing/2014/main" id="{C1BA0EA7-0EF5-0D9D-8F26-7F3DFC64B50B}"/>
              </a:ext>
            </a:extLst>
          </p:cNvPr>
          <p:cNvSpPr>
            <a:spLocks noChangeArrowheads="1"/>
          </p:cNvSpPr>
          <p:nvPr/>
        </p:nvSpPr>
        <p:spPr bwMode="auto">
          <a:xfrm>
            <a:off x="747713" y="8785225"/>
            <a:ext cx="5029200" cy="609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800" b="1">
                <a:solidFill>
                  <a:srgbClr val="000000"/>
                </a:solidFill>
              </a:rPr>
              <a:t>KENT (United Kingdom) Ltd, Forsyth House, Pitreavie Drive, Pitreavie Business Park, Dunfermline, </a:t>
            </a:r>
            <a:endParaRPr lang="en-GB" altLang="en-US" sz="800">
              <a:solidFill>
                <a:srgbClr val="000000"/>
              </a:solidFill>
            </a:endParaRPr>
          </a:p>
          <a:p>
            <a:pPr>
              <a:spcBef>
                <a:spcPct val="0"/>
              </a:spcBef>
              <a:buFontTx/>
              <a:buNone/>
            </a:pPr>
            <a:r>
              <a:rPr lang="en-US" altLang="en-US" sz="800" b="1">
                <a:solidFill>
                  <a:srgbClr val="000000"/>
                </a:solidFill>
              </a:rPr>
              <a:t>Fife KY11 8US    Tel : </a:t>
            </a:r>
            <a:r>
              <a:rPr lang="en-US" altLang="en-US" sz="800">
                <a:solidFill>
                  <a:srgbClr val="000000"/>
                </a:solidFill>
              </a:rPr>
              <a:t>0800 136925 or  01383 723344 between 08:30-17:30 </a:t>
            </a:r>
            <a:endParaRPr lang="en-GB" altLang="en-US" sz="800">
              <a:solidFill>
                <a:srgbClr val="000000"/>
              </a:solidFill>
            </a:endParaRPr>
          </a:p>
          <a:p>
            <a:pPr>
              <a:spcBef>
                <a:spcPct val="0"/>
              </a:spcBef>
              <a:buFontTx/>
              <a:buNone/>
            </a:pPr>
            <a:r>
              <a:rPr lang="en-US" altLang="en-US" sz="800">
                <a:solidFill>
                  <a:srgbClr val="000000"/>
                </a:solidFill>
              </a:rPr>
              <a:t>Monday-Thursday, 09:00-15:00 on Fridays’. For out of hours queries please Fax us on 01383 </a:t>
            </a:r>
            <a:endParaRPr lang="en-GB" altLang="en-US" sz="800">
              <a:solidFill>
                <a:srgbClr val="000000"/>
              </a:solidFill>
            </a:endParaRPr>
          </a:p>
          <a:p>
            <a:pPr>
              <a:spcBef>
                <a:spcPct val="0"/>
              </a:spcBef>
              <a:buFontTx/>
              <a:buNone/>
            </a:pPr>
            <a:r>
              <a:rPr lang="en-US" altLang="en-US" sz="800">
                <a:solidFill>
                  <a:srgbClr val="000000"/>
                </a:solidFill>
              </a:rPr>
              <a:t>735829 or </a:t>
            </a:r>
            <a:r>
              <a:rPr lang="en-US" altLang="en-US" sz="800" b="1">
                <a:solidFill>
                  <a:srgbClr val="000000"/>
                </a:solidFill>
              </a:rPr>
              <a:t>Email:</a:t>
            </a:r>
            <a:r>
              <a:rPr lang="en-US" altLang="en-US" sz="800">
                <a:solidFill>
                  <a:srgbClr val="000000"/>
                </a:solidFill>
              </a:rPr>
              <a:t> </a:t>
            </a:r>
            <a:r>
              <a:rPr lang="en-US" altLang="en-US" sz="800" u="sng">
                <a:solidFill>
                  <a:srgbClr val="000000"/>
                </a:solidFill>
                <a:hlinkClick r:id="rId5"/>
              </a:rPr>
              <a:t>KENTsales.UK@kenteurope.com</a:t>
            </a:r>
            <a:endParaRPr lang="en-GB" altLang="en-US" sz="800">
              <a:solidFill>
                <a:srgbClr val="000000"/>
              </a:solidFill>
            </a:endParaRPr>
          </a:p>
        </p:txBody>
      </p:sp>
      <p:grpSp>
        <p:nvGrpSpPr>
          <p:cNvPr id="5148" name="Group 95">
            <a:extLst>
              <a:ext uri="{FF2B5EF4-FFF2-40B4-BE49-F238E27FC236}">
                <a16:creationId xmlns:a16="http://schemas.microsoft.com/office/drawing/2014/main" id="{2310F776-6573-D54F-DCB9-5B2714B71345}"/>
              </a:ext>
            </a:extLst>
          </p:cNvPr>
          <p:cNvGrpSpPr>
            <a:grpSpLocks/>
          </p:cNvGrpSpPr>
          <p:nvPr/>
        </p:nvGrpSpPr>
        <p:grpSpPr bwMode="auto">
          <a:xfrm>
            <a:off x="752475" y="7753350"/>
            <a:ext cx="5926138" cy="938213"/>
            <a:chOff x="426" y="4740"/>
            <a:chExt cx="3733" cy="591"/>
          </a:xfrm>
        </p:grpSpPr>
        <p:sp>
          <p:nvSpPr>
            <p:cNvPr id="5152" name="Text Box 96">
              <a:extLst>
                <a:ext uri="{FF2B5EF4-FFF2-40B4-BE49-F238E27FC236}">
                  <a16:creationId xmlns:a16="http://schemas.microsoft.com/office/drawing/2014/main" id="{14949426-B091-B619-CC51-1001F5130229}"/>
                </a:ext>
              </a:extLst>
            </p:cNvPr>
            <p:cNvSpPr txBox="1">
              <a:spLocks noChangeArrowheads="1"/>
            </p:cNvSpPr>
            <p:nvPr/>
          </p:nvSpPr>
          <p:spPr bwMode="auto">
            <a:xfrm>
              <a:off x="2730" y="4746"/>
              <a:ext cx="1429"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500"/>
                <a:t>liability resulting from negligence or where the Group was aware of the possibility of such loss or damage arising) is excluded. This will not operate to limit or restrict the Group's liability for death or personal injury resulting from its negligence KENT is the trading name of KENT (United Kingdom) Ltd.</a:t>
              </a:r>
            </a:p>
            <a:p>
              <a:pPr>
                <a:spcBef>
                  <a:spcPct val="0"/>
                </a:spcBef>
                <a:buFontTx/>
                <a:buNone/>
              </a:pPr>
              <a:endParaRPr lang="en-US" altLang="en-US" sz="500" b="1"/>
            </a:p>
            <a:p>
              <a:pPr>
                <a:spcBef>
                  <a:spcPct val="0"/>
                </a:spcBef>
                <a:buFontTx/>
                <a:buNone/>
              </a:pPr>
              <a:endParaRPr lang="en-US" altLang="en-US" sz="500" b="1"/>
            </a:p>
            <a:p>
              <a:pPr eaLnBrk="1" hangingPunct="1">
                <a:spcBef>
                  <a:spcPct val="0"/>
                </a:spcBef>
                <a:buFontTx/>
                <a:buNone/>
              </a:pPr>
              <a:r>
                <a:rPr lang="en-US" altLang="en-US" sz="500" b="1">
                  <a:solidFill>
                    <a:srgbClr val="000000"/>
                  </a:solidFill>
                  <a:ea typeface="ヒラギノ角ゴ ProN W3"/>
                  <a:cs typeface="Arial" panose="020B0604020202020204" pitchFamily="34" charset="0"/>
                  <a:sym typeface="Arial" panose="020B0604020202020204" pitchFamily="34" charset="0"/>
                </a:rPr>
                <a:t>Registered Office:  </a:t>
              </a:r>
              <a:r>
                <a:rPr lang="en-US" altLang="en-US" sz="500">
                  <a:solidFill>
                    <a:srgbClr val="000000"/>
                  </a:solidFill>
                  <a:ea typeface="ヒラギノ角ゴ ProN W3"/>
                  <a:cs typeface="Arial" panose="020B0604020202020204" pitchFamily="34" charset="0"/>
                  <a:sym typeface="Arial" panose="020B0604020202020204" pitchFamily="34" charset="0"/>
                </a:rPr>
                <a:t>Amber House, </a:t>
              </a:r>
            </a:p>
            <a:p>
              <a:pPr eaLnBrk="1" hangingPunct="1">
                <a:spcBef>
                  <a:spcPct val="0"/>
                </a:spcBef>
                <a:buFontTx/>
                <a:buNone/>
              </a:pPr>
              <a:r>
                <a:rPr lang="en-US" altLang="en-US" sz="500">
                  <a:solidFill>
                    <a:srgbClr val="000000"/>
                  </a:solidFill>
                  <a:ea typeface="ヒラギノ角ゴ ProN W3"/>
                  <a:cs typeface="Arial" panose="020B0604020202020204" pitchFamily="34" charset="0"/>
                  <a:sym typeface="Arial" panose="020B0604020202020204" pitchFamily="34" charset="0"/>
                </a:rPr>
                <a:t>Showground Road, Bridgewater, Somerset, United Kingdom TA6 6AJ </a:t>
              </a:r>
            </a:p>
            <a:p>
              <a:pPr eaLnBrk="1" hangingPunct="1">
                <a:lnSpc>
                  <a:spcPct val="120000"/>
                </a:lnSpc>
                <a:spcBef>
                  <a:spcPct val="0"/>
                </a:spcBef>
                <a:buFontTx/>
                <a:buNone/>
              </a:pPr>
              <a:r>
                <a:rPr lang="en-US" altLang="en-US" sz="500" i="1">
                  <a:solidFill>
                    <a:srgbClr val="000000"/>
                  </a:solidFill>
                  <a:ea typeface="ヒラギノ角ゴ ProN W3"/>
                  <a:cs typeface="Arial" panose="020B0604020202020204" pitchFamily="34" charset="0"/>
                  <a:sym typeface="Arial" panose="020B0604020202020204" pitchFamily="34" charset="0"/>
                </a:rPr>
                <a:t>All rights reserved</a:t>
              </a:r>
              <a:endParaRPr lang="en-US" altLang="en-US" sz="500">
                <a:solidFill>
                  <a:srgbClr val="000000"/>
                </a:solidFill>
              </a:endParaRPr>
            </a:p>
          </p:txBody>
        </p:sp>
        <p:sp>
          <p:nvSpPr>
            <p:cNvPr id="5153" name="Text Box 97">
              <a:extLst>
                <a:ext uri="{FF2B5EF4-FFF2-40B4-BE49-F238E27FC236}">
                  <a16:creationId xmlns:a16="http://schemas.microsoft.com/office/drawing/2014/main" id="{868865A3-1830-6EB9-B8AE-54B38F5920CE}"/>
                </a:ext>
              </a:extLst>
            </p:cNvPr>
            <p:cNvSpPr txBox="1">
              <a:spLocks noChangeArrowheads="1"/>
            </p:cNvSpPr>
            <p:nvPr/>
          </p:nvSpPr>
          <p:spPr bwMode="auto">
            <a:xfrm>
              <a:off x="426" y="4746"/>
              <a:ext cx="1200"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500" b="1"/>
                <a:t>Terms and Conditions</a:t>
              </a:r>
            </a:p>
            <a:p>
              <a:pPr>
                <a:spcBef>
                  <a:spcPct val="0"/>
                </a:spcBef>
                <a:buFontTx/>
                <a:buNone/>
              </a:pPr>
              <a:r>
                <a:rPr lang="en-US" altLang="en-US" sz="500"/>
                <a:t>No part of this publication may be reproduced, transmitted or stored, electronically, mechanically or photocopied without the prior permission of KENT (United Kingdom) Ltd.</a:t>
              </a:r>
            </a:p>
            <a:p>
              <a:pPr>
                <a:spcBef>
                  <a:spcPct val="0"/>
                </a:spcBef>
                <a:buFontTx/>
                <a:buNone/>
              </a:pPr>
              <a:r>
                <a:rPr lang="en-US" altLang="en-US" sz="500"/>
                <a:t>This data sheet and its contents (the "Information") belong to KENT (United Kingdom) Ltd., or are licensed to it. No license is granted for the use of it other than for information purposes in connection with the products to which it relates. No license of any intellectual property rights is granted.</a:t>
              </a:r>
            </a:p>
          </p:txBody>
        </p:sp>
        <p:sp>
          <p:nvSpPr>
            <p:cNvPr id="5154" name="Text Box 98">
              <a:extLst>
                <a:ext uri="{FF2B5EF4-FFF2-40B4-BE49-F238E27FC236}">
                  <a16:creationId xmlns:a16="http://schemas.microsoft.com/office/drawing/2014/main" id="{0CCF3A82-F664-A47B-1B53-47DDD0A5C0C4}"/>
                </a:ext>
              </a:extLst>
            </p:cNvPr>
            <p:cNvSpPr txBox="1">
              <a:spLocks noChangeArrowheads="1"/>
            </p:cNvSpPr>
            <p:nvPr/>
          </p:nvSpPr>
          <p:spPr bwMode="auto">
            <a:xfrm>
              <a:off x="1530" y="4740"/>
              <a:ext cx="1296"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500"/>
                <a:t>The Information is subject to change without notice and replaces all data sheets previously supplied. The Information supplied is believed to be accurate but the Group assumes no responsibility for its accuracy or completeness, any error from or omission in it nor for any use made of it.  Users of this data sheet should check for themselves the Information and the suitability of the products for their purpose and not make any assumptions based on information included or omitted. Liability for loss or damage resulting from any reliance on the Information or use of it (including </a:t>
              </a:r>
              <a:endParaRPr lang="en-US" altLang="en-US" sz="500" b="1"/>
            </a:p>
          </p:txBody>
        </p:sp>
      </p:grpSp>
      <p:pic>
        <p:nvPicPr>
          <p:cNvPr id="5149" name="Bild 1">
            <a:extLst>
              <a:ext uri="{FF2B5EF4-FFF2-40B4-BE49-F238E27FC236}">
                <a16:creationId xmlns:a16="http://schemas.microsoft.com/office/drawing/2014/main" id="{DDA11F02-DAFB-3276-D0EE-398D090D6A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800" y="7259638"/>
            <a:ext cx="392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 name="Text Box 21">
            <a:extLst>
              <a:ext uri="{FF2B5EF4-FFF2-40B4-BE49-F238E27FC236}">
                <a16:creationId xmlns:a16="http://schemas.microsoft.com/office/drawing/2014/main" id="{B459319C-2880-5429-64CA-5E3528780B7E}"/>
              </a:ext>
            </a:extLst>
          </p:cNvPr>
          <p:cNvSpPr txBox="1">
            <a:spLocks noChangeArrowheads="1"/>
          </p:cNvSpPr>
          <p:nvPr/>
        </p:nvSpPr>
        <p:spPr bwMode="auto">
          <a:xfrm>
            <a:off x="1287463" y="7272338"/>
            <a:ext cx="5138737" cy="23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b="1"/>
              <a:t>SDS available on www.kenteurope.com</a:t>
            </a:r>
          </a:p>
        </p:txBody>
      </p:sp>
      <p:sp>
        <p:nvSpPr>
          <p:cNvPr id="24" name="Textfeld 23">
            <a:extLst>
              <a:ext uri="{FF2B5EF4-FFF2-40B4-BE49-F238E27FC236}">
                <a16:creationId xmlns:a16="http://schemas.microsoft.com/office/drawing/2014/main" id="{B61EEE70-9FDB-588F-6A3C-5AEDCD0128D9}"/>
              </a:ext>
            </a:extLst>
          </p:cNvPr>
          <p:cNvSpPr txBox="1"/>
          <p:nvPr/>
        </p:nvSpPr>
        <p:spPr>
          <a:xfrm>
            <a:off x="5473700" y="9155113"/>
            <a:ext cx="1371600" cy="230187"/>
          </a:xfrm>
          <a:prstGeom prst="rect">
            <a:avLst/>
          </a:prstGeom>
          <a:noFill/>
        </p:spPr>
        <p:txBody>
          <a:bodyPr>
            <a:spAutoFit/>
          </a:bodyPr>
          <a:lstStyle/>
          <a:p>
            <a:pPr>
              <a:defRPr/>
            </a:pPr>
            <a:r>
              <a:rPr lang="en-GB" sz="9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REV: 22/09/2022</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DB0A703FD7FA448885341DFF7A240E" ma:contentTypeVersion="20" ma:contentTypeDescription="Create a new document." ma:contentTypeScope="" ma:versionID="1e3e8e4a731305544295f828d6cadf77">
  <xsd:schema xmlns:xsd="http://www.w3.org/2001/XMLSchema" xmlns:xs="http://www.w3.org/2001/XMLSchema" xmlns:p="http://schemas.microsoft.com/office/2006/metadata/properties" xmlns:ns2="30955af9-2053-4774-942d-0643e1b7675c" xmlns:ns3="2208b2a1-3ed3-4308-b379-e192513756d5" targetNamespace="http://schemas.microsoft.com/office/2006/metadata/properties" ma:root="true" ma:fieldsID="c65f3d22428ead16f723402f4d968a64" ns2:_="" ns3:_="">
    <xsd:import namespace="30955af9-2053-4774-942d-0643e1b7675c"/>
    <xsd:import namespace="2208b2a1-3ed3-4308-b379-e192513756d5"/>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lcf76f155ced4ddcb4097134ff3c332f1"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55af9-2053-4774-942d-0643e1b7675c"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lcf76f155ced4ddcb4097134ff3c332f1" ma:index="12" nillable="true" ma:displayName="Image Tags_0" ma:hidden="true" ma:internalName="lcf76f155ced4ddcb4097134ff3c332f1" ma:readOnly="false">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a8a781-c670-44cb-9108-e176a9f1259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08b2a1-3ed3-4308-b379-e192513756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1d72af1-249a-4779-b49c-409487304247}" ma:internalName="TaxCatchAll" ma:showField="CatchAllData" ma:web="2208b2a1-3ed3-4308-b379-e192513756d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A2A94698-7B09-4516-8B43-C38364D28CD6}">
  <ds:schemaRefs>
    <ds:schemaRef ds:uri="http://schemas.microsoft.com/sharepoint/v3/contenttype/forms"/>
  </ds:schemaRefs>
</ds:datastoreItem>
</file>

<file path=customXml/itemProps2.xml><?xml version="1.0" encoding="utf-8"?>
<ds:datastoreItem xmlns:ds="http://schemas.openxmlformats.org/officeDocument/2006/customXml" ds:itemID="{EA581AE8-0721-4C51-BF69-8427EE0283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55af9-2053-4774-942d-0643e1b7675c"/>
    <ds:schemaRef ds:uri="2208b2a1-3ed3-4308-b379-e19251375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A5F0B5-479E-4389-BF62-594D2203E26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Words>1171</Words>
  <Application>Microsoft Office PowerPoint</Application>
  <PresentationFormat>A4 Paper (210x297 mm)</PresentationFormat>
  <Paragraphs>91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Blank Presentation</vt:lpstr>
      <vt:lpstr>PowerPoint Presentation</vt:lpstr>
      <vt:lpstr>PowerPoint Presentation</vt:lpstr>
    </vt:vector>
  </TitlesOfParts>
  <Company>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dc:creator>
  <cp:lastModifiedBy>Wurkowski, Nicole</cp:lastModifiedBy>
  <cp:revision>163</cp:revision>
  <cp:lastPrinted>2006-10-06T07:53:41Z</cp:lastPrinted>
  <dcterms:created xsi:type="dcterms:W3CDTF">2005-08-23T08:55:43Z</dcterms:created>
  <dcterms:modified xsi:type="dcterms:W3CDTF">2024-11-12T12:16:22Z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Keen Mark</vt:lpwstr>
  </property>
  <property fmtid="{D5CDD505-2E9C-101B-9397-08002B2CF9AE}" pid="3" name="display_urn:schemas-microsoft-com:office:office#Author">
    <vt:lpwstr>Polansky Jörn</vt:lpwstr>
  </property>
  <property fmtid="{D5CDD505-2E9C-101B-9397-08002B2CF9AE}" pid="4" name="MigrationWizIdVersion">
    <vt:lpwstr>644ff501-cb2d-4d94-8dc9-3dd7ffed3853-637994398700000000</vt:lpwstr>
  </property>
  <property fmtid="{D5CDD505-2E9C-101B-9397-08002B2CF9AE}" pid="5" name="MigrationWizId">
    <vt:lpwstr>644ff501-cb2d-4d94-8dc9-3dd7ffed3853</vt:lpwstr>
  </property>
</Properties>
</file>